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Montserrat" panose="020B0604020202020204" charset="0"/>
      <p:regular r:id="rId34"/>
      <p:bold r:id="rId35"/>
      <p:italic r:id="rId36"/>
      <p:boldItalic r:id="rId37"/>
    </p:embeddedFont>
    <p:embeddedFont>
      <p:font typeface="Proxima Nova"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Rose" userId="58d81624544de629" providerId="LiveId" clId="{08CE9314-9DA5-47BE-97E5-7F19801768CE}"/>
    <pc:docChg chg="modSld">
      <pc:chgData name="Alexander Rose" userId="58d81624544de629" providerId="LiveId" clId="{08CE9314-9DA5-47BE-97E5-7F19801768CE}" dt="2021-04-01T15:58:32.124" v="0" actId="20577"/>
      <pc:docMkLst>
        <pc:docMk/>
      </pc:docMkLst>
      <pc:sldChg chg="modSp mod">
        <pc:chgData name="Alexander Rose" userId="58d81624544de629" providerId="LiveId" clId="{08CE9314-9DA5-47BE-97E5-7F19801768CE}" dt="2021-04-01T15:58:32.124" v="0" actId="20577"/>
        <pc:sldMkLst>
          <pc:docMk/>
          <pc:sldMk cId="0" sldId="256"/>
        </pc:sldMkLst>
        <pc:spChg chg="mod">
          <ac:chgData name="Alexander Rose" userId="58d81624544de629" providerId="LiveId" clId="{08CE9314-9DA5-47BE-97E5-7F19801768CE}" dt="2021-04-01T15:58:32.124" v="0" actId="20577"/>
          <ac:spMkLst>
            <pc:docMk/>
            <pc:sldMk cId="0" sldId="256"/>
            <ac:spMk id="7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Thanks for joining me today. During our time together, I hope to identify some of the challenges that are inherent to working with unstructured text data and provide with a few tools to help you cope with those challenges.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dive in!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cab97972aa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cab97972a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at Robinhoods twitter account is really asking questions around brand voice and how differentiated their brand voice is relative to competitors.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c9e5f415f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c9e5f415f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approach this, We’ll create a “voice print” based on how frequently a brand uses certain words and then compare “voice prints” between brands.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0de0e4b40984c3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0de0e4b40984c3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what our process looks like. You can do this with 100% open source tools and a bit of programming knowledge (that was my path and I”m happy to share my code with you!) or if you’re team has social listening tools, </a:t>
            </a:r>
            <a:r>
              <a:rPr lang="en">
                <a:solidFill>
                  <a:schemeClr val="dk1"/>
                </a:solidFill>
              </a:rPr>
              <a:t>you can lean on them for this kind of analysis.</a:t>
            </a:r>
            <a:endParaRPr/>
          </a:p>
          <a:p>
            <a:pPr marL="0" lvl="0" indent="0" algn="l" rtl="0">
              <a:spcBef>
                <a:spcPts val="0"/>
              </a:spcBef>
              <a:spcAft>
                <a:spcPts val="0"/>
              </a:spcAft>
              <a:buNone/>
            </a:pPr>
            <a:endParaRPr/>
          </a:p>
          <a:p>
            <a:pPr marL="0" lvl="0" indent="0" algn="l" rtl="0">
              <a:spcBef>
                <a:spcPts val="0"/>
              </a:spcBef>
              <a:spcAft>
                <a:spcPts val="0"/>
              </a:spcAft>
              <a:buNone/>
            </a:pPr>
            <a:r>
              <a:rPr lang="en"/>
              <a:t>Most importantly though, were going to collect data from twitter, the 2500 most recent tweets by each brand, clean it up, and then use a correlation test and some visuals to make sense of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ab97972aa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ab97972aa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competitive set we’ll be looking at for this analysis. Three of these brands are pretty well established and may be considered more traditional. </a:t>
            </a:r>
            <a:endParaRPr/>
          </a:p>
          <a:p>
            <a:pPr marL="0" lvl="0" indent="0" algn="l" rtl="0">
              <a:spcBef>
                <a:spcPts val="0"/>
              </a:spcBef>
              <a:spcAft>
                <a:spcPts val="0"/>
              </a:spcAft>
              <a:buNone/>
            </a:pPr>
            <a:endParaRPr/>
          </a:p>
          <a:p>
            <a:pPr marL="0" lvl="0" indent="0" algn="l" rtl="0">
              <a:spcBef>
                <a:spcPts val="0"/>
              </a:spcBef>
              <a:spcAft>
                <a:spcPts val="0"/>
              </a:spcAft>
              <a:buNone/>
            </a:pPr>
            <a:r>
              <a:rPr lang="en"/>
              <a:t>Robinhood and Webull are more upstarts/disruptors in this space.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c9e5f415f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c9e5f415f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quick note on correlation:</a:t>
            </a:r>
            <a:endParaRPr/>
          </a:p>
          <a:p>
            <a:pPr marL="0" lvl="0" indent="0" algn="l" rtl="0">
              <a:spcBef>
                <a:spcPts val="0"/>
              </a:spcBef>
              <a:spcAft>
                <a:spcPts val="0"/>
              </a:spcAft>
              <a:buNone/>
            </a:pPr>
            <a:r>
              <a:rPr lang="en"/>
              <a:t>Correlation, simply put, is a measure of how related two variables are. If two variables were directly related (perfectly correlated) we’d express assign them a correlation coefficient of either 1 or -1 depending on the direction of their relationship.</a:t>
            </a:r>
            <a:endParaRPr/>
          </a:p>
          <a:p>
            <a:pPr marL="0" lvl="0" indent="0" algn="l" rtl="0">
              <a:spcBef>
                <a:spcPts val="0"/>
              </a:spcBef>
              <a:spcAft>
                <a:spcPts val="0"/>
              </a:spcAft>
              <a:buNone/>
            </a:pPr>
            <a:r>
              <a:rPr lang="en"/>
              <a:t>We can see that in our first example, there doesn’t seem to be a strong relationship between hypothetical weight gain over the past month and a person’s test scores.</a:t>
            </a:r>
            <a:endParaRPr/>
          </a:p>
          <a:p>
            <a:pPr marL="0" lvl="0" indent="0" algn="l" rtl="0">
              <a:spcBef>
                <a:spcPts val="0"/>
              </a:spcBef>
              <a:spcAft>
                <a:spcPts val="0"/>
              </a:spcAft>
              <a:buNone/>
            </a:pPr>
            <a:endParaRPr/>
          </a:p>
          <a:p>
            <a:pPr marL="0" lvl="0" indent="0" algn="l" rtl="0">
              <a:spcBef>
                <a:spcPts val="0"/>
              </a:spcBef>
              <a:spcAft>
                <a:spcPts val="0"/>
              </a:spcAft>
              <a:buNone/>
            </a:pPr>
            <a:r>
              <a:rPr lang="en"/>
              <a:t>We can visualize that relationship bty trying to draw the smallest ellipsis around most of our data and see what it tells us. </a:t>
            </a:r>
            <a:endParaRPr/>
          </a:p>
          <a:p>
            <a:pPr marL="0" lvl="0" indent="0" algn="l" rtl="0">
              <a:spcBef>
                <a:spcPts val="0"/>
              </a:spcBef>
              <a:spcAft>
                <a:spcPts val="0"/>
              </a:spcAft>
              <a:buNone/>
            </a:pPr>
            <a:endParaRPr/>
          </a:p>
          <a:p>
            <a:pPr marL="0" lvl="0" indent="0" algn="l" rtl="0">
              <a:spcBef>
                <a:spcPts val="0"/>
              </a:spcBef>
              <a:spcAft>
                <a:spcPts val="0"/>
              </a:spcAft>
              <a:buNone/>
            </a:pPr>
            <a:r>
              <a:rPr lang="en"/>
              <a:t>**Click**</a:t>
            </a:r>
            <a:endParaRPr/>
          </a:p>
          <a:p>
            <a:pPr marL="0" lvl="0" indent="0" algn="l" rtl="0">
              <a:spcBef>
                <a:spcPts val="0"/>
              </a:spcBef>
              <a:spcAft>
                <a:spcPts val="0"/>
              </a:spcAft>
              <a:buNone/>
            </a:pPr>
            <a:endParaRPr/>
          </a:p>
          <a:p>
            <a:pPr marL="0" lvl="0" indent="0" algn="l" rtl="0">
              <a:spcBef>
                <a:spcPts val="0"/>
              </a:spcBef>
              <a:spcAft>
                <a:spcPts val="0"/>
              </a:spcAft>
              <a:buNone/>
            </a:pPr>
            <a:r>
              <a:rPr lang="en"/>
              <a:t>Unsurprisingly there isn’t much of a relationship here. If we were to quantity this correlation we’d probably say it is close to 0  (meaning no strong relationship in either direction). </a:t>
            </a:r>
            <a:endParaRPr/>
          </a:p>
          <a:p>
            <a:pPr marL="0" lvl="0" indent="0" algn="l" rtl="0">
              <a:spcBef>
                <a:spcPts val="0"/>
              </a:spcBef>
              <a:spcAft>
                <a:spcPts val="0"/>
              </a:spcAft>
              <a:buNone/>
            </a:pPr>
            <a:endParaRPr/>
          </a:p>
          <a:p>
            <a:pPr marL="0" lvl="0" indent="0" algn="l" rtl="0">
              <a:spcBef>
                <a:spcPts val="0"/>
              </a:spcBef>
              <a:spcAft>
                <a:spcPts val="0"/>
              </a:spcAft>
              <a:buNone/>
            </a:pPr>
            <a:r>
              <a:rPr lang="en"/>
              <a:t>Looking at how much someone eats and how satisfied their hunger is, we can already intuit that there should be a strong relationship here.</a:t>
            </a:r>
            <a:endParaRPr/>
          </a:p>
          <a:p>
            <a:pPr marL="0" lvl="0" indent="0" algn="l" rtl="0">
              <a:spcBef>
                <a:spcPts val="0"/>
              </a:spcBef>
              <a:spcAft>
                <a:spcPts val="0"/>
              </a:spcAft>
              <a:buNone/>
            </a:pPr>
            <a:endParaRPr/>
          </a:p>
          <a:p>
            <a:pPr marL="0" lvl="0" indent="0" algn="l" rtl="0">
              <a:spcBef>
                <a:spcPts val="0"/>
              </a:spcBef>
              <a:spcAft>
                <a:spcPts val="0"/>
              </a:spcAft>
              <a:buNone/>
            </a:pPr>
            <a:r>
              <a:rPr lang="en"/>
              <a:t>**Click** </a:t>
            </a:r>
            <a:endParaRPr/>
          </a:p>
          <a:p>
            <a:pPr marL="0" lvl="0" indent="0" algn="l" rtl="0">
              <a:spcBef>
                <a:spcPts val="0"/>
              </a:spcBef>
              <a:spcAft>
                <a:spcPts val="0"/>
              </a:spcAft>
              <a:buNone/>
            </a:pPr>
            <a:endParaRPr/>
          </a:p>
          <a:p>
            <a:pPr marL="0" lvl="0" indent="0" algn="l" rtl="0">
              <a:spcBef>
                <a:spcPts val="0"/>
              </a:spcBef>
              <a:spcAft>
                <a:spcPts val="0"/>
              </a:spcAft>
              <a:buNone/>
            </a:pPr>
            <a:r>
              <a:rPr lang="en"/>
              <a:t>Using that same ellipsis technique we can see we get a longer, narrower ellipsis, something that suggests a much stronger relationship. </a:t>
            </a:r>
            <a:endParaRPr/>
          </a:p>
          <a:p>
            <a:pPr marL="0" lvl="0" indent="0" algn="l" rtl="0">
              <a:spcBef>
                <a:spcPts val="0"/>
              </a:spcBef>
              <a:spcAft>
                <a:spcPts val="0"/>
              </a:spcAft>
              <a:buClr>
                <a:schemeClr val="dk1"/>
              </a:buClr>
              <a:buSzPts val="1100"/>
              <a:buFont typeface="Arial"/>
              <a:buNone/>
            </a:pPr>
            <a:r>
              <a:rPr lang="en">
                <a:solidFill>
                  <a:schemeClr val="dk1"/>
                </a:solidFill>
              </a:rPr>
              <a:t>If we were to quantity this correlation we’d expect it to be closer to 1 (meaning a strong positive relationship (as one variable increases so does the other)). </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cab97972aa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cab97972aa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apply what we just learned about correlation to brand voice differentiation. </a:t>
            </a:r>
            <a:endParaRPr/>
          </a:p>
          <a:p>
            <a:pPr marL="0" lvl="0" indent="0" algn="l" rtl="0">
              <a:spcBef>
                <a:spcPts val="0"/>
              </a:spcBef>
              <a:spcAft>
                <a:spcPts val="0"/>
              </a:spcAft>
              <a:buNone/>
            </a:pPr>
            <a:endParaRPr/>
          </a:p>
          <a:p>
            <a:pPr marL="0" lvl="0" indent="0" algn="l" rtl="0">
              <a:spcBef>
                <a:spcPts val="0"/>
              </a:spcBef>
              <a:spcAft>
                <a:spcPts val="0"/>
              </a:spcAft>
              <a:buNone/>
            </a:pPr>
            <a:r>
              <a:rPr lang="en"/>
              <a:t>Here we’ve taken the frequency with which Robinhood uses certain terms and plotted it along the Y axis and the frequency which with TDA Ameritrade uses those same words and plotted them along the x asis. </a:t>
            </a:r>
            <a:endParaRPr/>
          </a:p>
          <a:p>
            <a:pPr marL="0" lvl="0" indent="0" algn="l" rtl="0">
              <a:spcBef>
                <a:spcPts val="0"/>
              </a:spcBef>
              <a:spcAft>
                <a:spcPts val="0"/>
              </a:spcAft>
              <a:buNone/>
            </a:pPr>
            <a:endParaRPr/>
          </a:p>
          <a:p>
            <a:pPr marL="0" lvl="0" indent="0" algn="l" rtl="0">
              <a:spcBef>
                <a:spcPts val="0"/>
              </a:spcBef>
              <a:spcAft>
                <a:spcPts val="0"/>
              </a:spcAft>
              <a:buNone/>
            </a:pPr>
            <a:r>
              <a:rPr lang="en"/>
              <a:t>Words that are close to this diagonal line (and colored in orange) are words that are used with similar frequencies by both twitter accounts</a:t>
            </a:r>
            <a:endParaRPr/>
          </a:p>
          <a:p>
            <a:pPr marL="0" lvl="0" indent="0" algn="l" rtl="0">
              <a:spcBef>
                <a:spcPts val="0"/>
              </a:spcBef>
              <a:spcAft>
                <a:spcPts val="0"/>
              </a:spcAft>
              <a:buNone/>
            </a:pPr>
            <a:endParaRPr/>
          </a:p>
          <a:p>
            <a:pPr marL="0" lvl="0" indent="0" algn="l" rtl="0">
              <a:spcBef>
                <a:spcPts val="0"/>
              </a:spcBef>
              <a:spcAft>
                <a:spcPts val="0"/>
              </a:spcAft>
              <a:buNone/>
            </a:pPr>
            <a:r>
              <a:rPr lang="en"/>
              <a:t>You can see words like Robin hood and crypto are more frequently used by robinhood than their competitor. Where as words like “Check, Idea, and Action” are used by both firms similarly.</a:t>
            </a:r>
            <a:endParaRPr/>
          </a:p>
          <a:p>
            <a:pPr marL="0" lvl="0" indent="0" algn="l" rtl="0">
              <a:spcBef>
                <a:spcPts val="0"/>
              </a:spcBef>
              <a:spcAft>
                <a:spcPts val="0"/>
              </a:spcAft>
              <a:buNone/>
            </a:pPr>
            <a:endParaRPr/>
          </a:p>
          <a:p>
            <a:pPr marL="0" lvl="0" indent="0" algn="l" rtl="0">
              <a:spcBef>
                <a:spcPts val="0"/>
              </a:spcBef>
              <a:spcAft>
                <a:spcPts val="0"/>
              </a:spcAft>
              <a:buNone/>
            </a:pPr>
            <a:r>
              <a:rPr lang="en"/>
              <a:t>Let’s layer another competitor in here (WeBull) and take a look. </a:t>
            </a:r>
            <a:endParaRPr/>
          </a:p>
          <a:p>
            <a:pPr marL="0" lvl="0" indent="0" algn="l" rtl="0">
              <a:spcBef>
                <a:spcPts val="0"/>
              </a:spcBef>
              <a:spcAft>
                <a:spcPts val="0"/>
              </a:spcAft>
              <a:buNone/>
            </a:pPr>
            <a:endParaRPr/>
          </a:p>
          <a:p>
            <a:pPr marL="0" lvl="0" indent="0" algn="l" rtl="0">
              <a:spcBef>
                <a:spcPts val="0"/>
              </a:spcBef>
              <a:spcAft>
                <a:spcPts val="0"/>
              </a:spcAft>
              <a:buNone/>
            </a:pPr>
            <a:endParaRPr sz="1350">
              <a:solidFill>
                <a:srgbClr val="212529"/>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cc9e5f415f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c9e5f415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apply our circle trick one more time.</a:t>
            </a:r>
            <a:endParaRPr/>
          </a:p>
          <a:p>
            <a:pPr marL="0" lvl="0" indent="0" algn="l" rtl="0">
              <a:spcBef>
                <a:spcPts val="0"/>
              </a:spcBef>
              <a:spcAft>
                <a:spcPts val="0"/>
              </a:spcAft>
              <a:buNone/>
            </a:pPr>
            <a:endParaRPr/>
          </a:p>
          <a:p>
            <a:pPr marL="0" lvl="0" indent="0" algn="l" rtl="0">
              <a:spcBef>
                <a:spcPts val="0"/>
              </a:spcBef>
              <a:spcAft>
                <a:spcPts val="0"/>
              </a:spcAft>
              <a:buNone/>
            </a:pPr>
            <a:r>
              <a:rPr lang="en"/>
              <a:t>**Click** Here we can see that there is a positive relationship but this ellipsis is kind of wide or stout. </a:t>
            </a:r>
            <a:endParaRPr/>
          </a:p>
          <a:p>
            <a:pPr marL="0" lvl="0" indent="0" algn="l" rtl="0">
              <a:spcBef>
                <a:spcPts val="0"/>
              </a:spcBef>
              <a:spcAft>
                <a:spcPts val="0"/>
              </a:spcAft>
              <a:buNone/>
            </a:pPr>
            <a:endParaRPr/>
          </a:p>
          <a:p>
            <a:pPr marL="0" lvl="0" indent="0" algn="l" rtl="0">
              <a:spcBef>
                <a:spcPts val="0"/>
              </a:spcBef>
              <a:spcAft>
                <a:spcPts val="0"/>
              </a:spcAft>
              <a:buNone/>
            </a:pPr>
            <a:r>
              <a:rPr lang="en"/>
              <a:t>**Click** If we copy that same shape over to Webull</a:t>
            </a:r>
            <a:endParaRPr/>
          </a:p>
          <a:p>
            <a:pPr marL="0" lvl="0" indent="0" algn="l" rtl="0">
              <a:spcBef>
                <a:spcPts val="0"/>
              </a:spcBef>
              <a:spcAft>
                <a:spcPts val="0"/>
              </a:spcAft>
              <a:buNone/>
            </a:pPr>
            <a:endParaRPr/>
          </a:p>
          <a:p>
            <a:pPr marL="0" lvl="0" indent="0" algn="l" rtl="0">
              <a:spcBef>
                <a:spcPts val="0"/>
              </a:spcBef>
              <a:spcAft>
                <a:spcPts val="0"/>
              </a:spcAft>
              <a:buNone/>
            </a:pPr>
            <a:r>
              <a:rPr lang="en"/>
              <a:t>**Click** you can see that we’d be able to tighten it up and still encompass most of the data points.</a:t>
            </a:r>
            <a:endParaRPr/>
          </a:p>
          <a:p>
            <a:pPr marL="0" lvl="0" indent="0" algn="l" rtl="0">
              <a:spcBef>
                <a:spcPts val="0"/>
              </a:spcBef>
              <a:spcAft>
                <a:spcPts val="0"/>
              </a:spcAft>
              <a:buNone/>
            </a:pPr>
            <a:endParaRPr/>
          </a:p>
          <a:p>
            <a:pPr marL="0" lvl="0" indent="0" algn="l" rtl="0">
              <a:spcBef>
                <a:spcPts val="0"/>
              </a:spcBef>
              <a:spcAft>
                <a:spcPts val="0"/>
              </a:spcAft>
              <a:buNone/>
            </a:pPr>
            <a:r>
              <a:rPr lang="en"/>
              <a:t>This suggests that the relationship is stronger and the brand voices of these two competitors are likely more similar. </a:t>
            </a:r>
            <a:endParaRPr/>
          </a:p>
          <a:p>
            <a:pPr marL="0" lvl="0" indent="0" algn="l" rtl="0">
              <a:spcBef>
                <a:spcPts val="0"/>
              </a:spcBef>
              <a:spcAft>
                <a:spcPts val="0"/>
              </a:spcAft>
              <a:buNone/>
            </a:pPr>
            <a:endParaRPr/>
          </a:p>
          <a:p>
            <a:pPr marL="0" lvl="0" indent="0" algn="l" rtl="0">
              <a:spcBef>
                <a:spcPts val="0"/>
              </a:spcBef>
              <a:spcAft>
                <a:spcPts val="0"/>
              </a:spcAft>
              <a:buNone/>
            </a:pPr>
            <a:r>
              <a:rPr lang="en"/>
              <a:t>Quantifying that, we’d expect the correlation coefficient for Robinhood and Webull to be closer to 1.</a:t>
            </a:r>
            <a:endParaRPr/>
          </a:p>
          <a:p>
            <a:pPr marL="0" lvl="0" indent="0" algn="l" rtl="0">
              <a:spcBef>
                <a:spcPts val="0"/>
              </a:spcBef>
              <a:spcAft>
                <a:spcPts val="0"/>
              </a:spcAft>
              <a:buNone/>
            </a:pPr>
            <a:endParaRPr/>
          </a:p>
          <a:p>
            <a:pPr marL="0" lvl="0" indent="0" algn="l" rtl="0">
              <a:spcBef>
                <a:spcPts val="0"/>
              </a:spcBef>
              <a:spcAft>
                <a:spcPts val="0"/>
              </a:spcAft>
              <a:buNone/>
            </a:pPr>
            <a:r>
              <a:rPr lang="en"/>
              <a:t>**Click**</a:t>
            </a:r>
            <a:endParaRPr/>
          </a:p>
          <a:p>
            <a:pPr marL="0" lvl="0" indent="0" algn="l" rtl="0">
              <a:spcBef>
                <a:spcPts val="0"/>
              </a:spcBef>
              <a:spcAft>
                <a:spcPts val="0"/>
              </a:spcAft>
              <a:buNone/>
            </a:pPr>
            <a:endParaRPr/>
          </a:p>
          <a:p>
            <a:pPr marL="0" lvl="0" indent="0" algn="l" rtl="0">
              <a:spcBef>
                <a:spcPts val="0"/>
              </a:spcBef>
              <a:spcAft>
                <a:spcPts val="0"/>
              </a:spcAft>
              <a:buNone/>
            </a:pPr>
            <a:r>
              <a:rPr lang="en"/>
              <a:t>And we can see that this plays out as we’d expect.</a:t>
            </a:r>
            <a:endParaRPr/>
          </a:p>
          <a:p>
            <a:pPr marL="0" lvl="0" indent="0" algn="l" rtl="0">
              <a:spcBef>
                <a:spcPts val="0"/>
              </a:spcBef>
              <a:spcAft>
                <a:spcPts val="0"/>
              </a:spcAft>
              <a:buNone/>
            </a:pPr>
            <a:endParaRPr/>
          </a:p>
          <a:p>
            <a:pPr marL="0" lvl="0" indent="0" algn="l" rtl="0">
              <a:spcBef>
                <a:spcPts val="0"/>
              </a:spcBef>
              <a:spcAft>
                <a:spcPts val="0"/>
              </a:spcAft>
              <a:buNone/>
            </a:pPr>
            <a:r>
              <a:rPr lang="en"/>
              <a:t>Let’s take this a step further and look at the whole cohort together.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ab97972aa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ab97972aa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we’ve conducted the exact same analysis for each of these twitter corrects and measured how similar they each are to one another. </a:t>
            </a:r>
            <a:endParaRPr/>
          </a:p>
          <a:p>
            <a:pPr marL="0" lvl="0" indent="0" algn="l" rtl="0">
              <a:spcBef>
                <a:spcPts val="0"/>
              </a:spcBef>
              <a:spcAft>
                <a:spcPts val="0"/>
              </a:spcAft>
              <a:buNone/>
            </a:pPr>
            <a:endParaRPr/>
          </a:p>
          <a:p>
            <a:pPr marL="0" lvl="0" indent="0" algn="l" rtl="0">
              <a:spcBef>
                <a:spcPts val="0"/>
              </a:spcBef>
              <a:spcAft>
                <a:spcPts val="0"/>
              </a:spcAft>
              <a:buNone/>
            </a:pPr>
            <a:r>
              <a:rPr lang="en"/>
              <a:t>**Click** What do you notice about Robinhood relative to its competitors?</a:t>
            </a:r>
            <a:endParaRPr/>
          </a:p>
          <a:p>
            <a:pPr marL="0" lvl="0" indent="0" algn="l" rtl="0">
              <a:spcBef>
                <a:spcPts val="0"/>
              </a:spcBef>
              <a:spcAft>
                <a:spcPts val="0"/>
              </a:spcAft>
              <a:buNone/>
            </a:pPr>
            <a:endParaRPr/>
          </a:p>
          <a:p>
            <a:pPr marL="0" lvl="0" indent="0" algn="l" rtl="0">
              <a:spcBef>
                <a:spcPts val="0"/>
              </a:spcBef>
              <a:spcAft>
                <a:spcPts val="0"/>
              </a:spcAft>
              <a:buNone/>
            </a:pPr>
            <a:r>
              <a:rPr lang="en"/>
              <a:t>We can see that webull is close but, robinhood appears to have the most unique voice among this cohort. That’s good new for them ! </a:t>
            </a:r>
            <a:endParaRPr/>
          </a:p>
          <a:p>
            <a:pPr marL="0" lvl="0" indent="0" algn="l" rtl="0">
              <a:spcBef>
                <a:spcPts val="0"/>
              </a:spcBef>
              <a:spcAft>
                <a:spcPts val="0"/>
              </a:spcAft>
              <a:buNone/>
            </a:pPr>
            <a:endParaRPr/>
          </a:p>
          <a:p>
            <a:pPr marL="0" lvl="0" indent="0" algn="l" rtl="0">
              <a:spcBef>
                <a:spcPts val="0"/>
              </a:spcBef>
              <a:spcAft>
                <a:spcPts val="0"/>
              </a:spcAft>
              <a:buNone/>
            </a:pPr>
            <a:r>
              <a:rPr lang="en"/>
              <a:t>**click** what do you notice about webull? </a:t>
            </a:r>
            <a:endParaRPr/>
          </a:p>
          <a:p>
            <a:pPr marL="0" lvl="0" indent="0" algn="l" rtl="0">
              <a:spcBef>
                <a:spcPts val="0"/>
              </a:spcBef>
              <a:spcAft>
                <a:spcPts val="0"/>
              </a:spcAft>
              <a:buNone/>
            </a:pPr>
            <a:endParaRPr/>
          </a:p>
          <a:p>
            <a:pPr marL="0" lvl="0" indent="0" algn="l" rtl="0">
              <a:spcBef>
                <a:spcPts val="0"/>
              </a:spcBef>
              <a:spcAft>
                <a:spcPts val="0"/>
              </a:spcAft>
              <a:buNone/>
            </a:pPr>
            <a:r>
              <a:rPr lang="en"/>
              <a:t>Their brand voice, by this measure, is pretty similar to everyone, It seems to be the result of an amalgamation of all of these these other brands.</a:t>
            </a:r>
            <a:endParaRPr/>
          </a:p>
          <a:p>
            <a:pPr marL="0" lvl="0" indent="0" algn="l" rtl="0">
              <a:spcBef>
                <a:spcPts val="0"/>
              </a:spcBef>
              <a:spcAft>
                <a:spcPts val="0"/>
              </a:spcAft>
              <a:buNone/>
            </a:pPr>
            <a:r>
              <a:rPr lang="en"/>
              <a:t>This may be a result of Webull being a challenger brand to both Disruptors like Robinhood and more established institutions.</a:t>
            </a:r>
            <a:endParaRPr/>
          </a:p>
          <a:p>
            <a:pPr marL="0" lvl="0" indent="0" algn="l" rtl="0">
              <a:spcBef>
                <a:spcPts val="0"/>
              </a:spcBef>
              <a:spcAft>
                <a:spcPts val="0"/>
              </a:spcAft>
              <a:buNone/>
            </a:pPr>
            <a:endParaRPr/>
          </a:p>
          <a:p>
            <a:pPr marL="0" lvl="0" indent="0" algn="l" rtl="0">
              <a:spcBef>
                <a:spcPts val="0"/>
              </a:spcBef>
              <a:spcAft>
                <a:spcPts val="0"/>
              </a:spcAft>
              <a:buNone/>
            </a:pPr>
            <a:r>
              <a:rPr lang="en"/>
              <a:t>**Click** unsurprisingly you can see that the more traditional companies have very similar brand voice. The financial industry is heavily regulated and these brands seem to be struggling to stand out on brand voice alone.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0de0e4b40984c39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0de0e4b40984c39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does this mean for Robinhod? </a:t>
            </a:r>
            <a:endParaRPr/>
          </a:p>
          <a:p>
            <a:pPr marL="0" lvl="0" indent="0" algn="l" rtl="0">
              <a:spcBef>
                <a:spcPts val="0"/>
              </a:spcBef>
              <a:spcAft>
                <a:spcPts val="0"/>
              </a:spcAft>
              <a:buNone/>
            </a:pPr>
            <a:endParaRPr/>
          </a:p>
          <a:p>
            <a:pPr marL="457200" lvl="0" indent="-317500" algn="l" rtl="0">
              <a:lnSpc>
                <a:spcPct val="115000"/>
              </a:lnSpc>
              <a:spcBef>
                <a:spcPts val="0"/>
              </a:spcBef>
              <a:spcAft>
                <a:spcPts val="0"/>
              </a:spcAft>
              <a:buClr>
                <a:srgbClr val="434343"/>
              </a:buClr>
              <a:buSzPts val="1400"/>
              <a:buFont typeface="Proxima Nova"/>
              <a:buChar char="●"/>
            </a:pPr>
            <a:r>
              <a:rPr lang="en" sz="1400">
                <a:solidFill>
                  <a:srgbClr val="424242"/>
                </a:solidFill>
                <a:latin typeface="Proxima Nova"/>
                <a:ea typeface="Proxima Nova"/>
                <a:cs typeface="Proxima Nova"/>
                <a:sym typeface="Proxima Nova"/>
              </a:rPr>
              <a:t>Relative to the CompSet we considered, Robinhood has done a good job of differentiating their brand voice.</a:t>
            </a:r>
            <a:br>
              <a:rPr lang="en" sz="1400">
                <a:solidFill>
                  <a:srgbClr val="424242"/>
                </a:solidFill>
                <a:latin typeface="Proxima Nova"/>
                <a:ea typeface="Proxima Nova"/>
                <a:cs typeface="Proxima Nova"/>
                <a:sym typeface="Proxima Nova"/>
              </a:rPr>
            </a:br>
            <a:endParaRPr sz="1400">
              <a:solidFill>
                <a:srgbClr val="424242"/>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Char char="●"/>
            </a:pPr>
            <a:r>
              <a:rPr lang="en" sz="1400">
                <a:solidFill>
                  <a:srgbClr val="424242"/>
                </a:solidFill>
                <a:latin typeface="Proxima Nova"/>
                <a:ea typeface="Proxima Nova"/>
                <a:cs typeface="Proxima Nova"/>
                <a:sym typeface="Proxima Nova"/>
              </a:rPr>
              <a:t>They have a clear competitor in WeBullGlobal that appears to be communicating in ways which have the potential to resonate with Robinhood’s audience.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cc9e5f415f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cc9e5f415f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looked at brand voice their twitter data. Let’s start to look at the sentiment that a segment of their user base has for their brand by digging into brand mentions of Robinhood in the  r/WallStreetBets community on reddit.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ab97972a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ab97972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Data analytics has become very big business. In a few years time it is estimated that we will spend north of 105 Billion dollars annually on data analytics.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cc9e5f415f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cc9e5f415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subreddit is just a forum where folks with a similar interest congregate online and have discussions, share information, and sometimes, plan activities.</a:t>
            </a:r>
            <a:endParaRPr/>
          </a:p>
          <a:p>
            <a:pPr marL="0" lvl="0" indent="0" algn="l" rtl="0">
              <a:spcBef>
                <a:spcPts val="0"/>
              </a:spcBef>
              <a:spcAft>
                <a:spcPts val="0"/>
              </a:spcAft>
              <a:buNone/>
            </a:pPr>
            <a:endParaRPr/>
          </a:p>
          <a:p>
            <a:pPr marL="0" lvl="0" indent="0" algn="l" rtl="0">
              <a:spcBef>
                <a:spcPts val="0"/>
              </a:spcBef>
              <a:spcAft>
                <a:spcPts val="0"/>
              </a:spcAft>
              <a:buNone/>
            </a:pPr>
            <a:r>
              <a:rPr lang="en"/>
              <a:t>This is the homepage of the r/WallStreetBets community. It’s pretty evident that they seem to have what i’ll generously describe as “personality”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e5f415f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e5f415f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is what our process looks like. Once again, you can do this with 100% open source tools or if you’re team has social listening tools, you can lean on them for this kind of analysis.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time, were going to collect data from reddit (the 100 most popular posts and all of their comments, about 45 thousand in total), clean it up, and then conduct a sentiment analysis with it that will help us make sense of this online conversation much more quickly than we could if we were to do this by manually reading all of the comments ourselves.</a:t>
            </a:r>
            <a:endParaRPr/>
          </a:p>
          <a:p>
            <a:pPr marL="0" lvl="0" indent="0" algn="l" rtl="0">
              <a:spcBef>
                <a:spcPts val="0"/>
              </a:spcBef>
              <a:spcAft>
                <a:spcPts val="0"/>
              </a:spcAft>
              <a:buNone/>
            </a:pPr>
            <a:endParaRPr/>
          </a:p>
          <a:p>
            <a:pPr marL="0" lvl="0" indent="0" algn="l" rtl="0">
              <a:spcBef>
                <a:spcPts val="0"/>
              </a:spcBef>
              <a:spcAft>
                <a:spcPts val="0"/>
              </a:spcAft>
              <a:buNone/>
            </a:pPr>
            <a:r>
              <a:rPr lang="en"/>
              <a:t>Before we jump in, let’s talk about how our sentiment analysis will actually work.</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c9e5f415f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c9e5f415f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real comment from reddit. We are going to assign a positive or a negative tag to each word and then treat this </a:t>
            </a:r>
            <a:r>
              <a:rPr lang="en">
                <a:solidFill>
                  <a:schemeClr val="dk1"/>
                </a:solidFill>
              </a:rPr>
              <a:t>comment </a:t>
            </a:r>
            <a:r>
              <a:rPr lang="en"/>
              <a:t>as the sum of its parts. We can then aggregate those tags together into a sentiment score.</a:t>
            </a:r>
            <a:endParaRPr/>
          </a:p>
          <a:p>
            <a:pPr marL="0" lvl="0" indent="0" algn="l" rtl="0">
              <a:spcBef>
                <a:spcPts val="0"/>
              </a:spcBef>
              <a:spcAft>
                <a:spcPts val="0"/>
              </a:spcAft>
              <a:buNone/>
            </a:pPr>
            <a:endParaRPr/>
          </a:p>
          <a:p>
            <a:pPr marL="0" lvl="0" indent="0" algn="l" rtl="0">
              <a:spcBef>
                <a:spcPts val="0"/>
              </a:spcBef>
              <a:spcAft>
                <a:spcPts val="0"/>
              </a:spcAft>
              <a:buNone/>
            </a:pPr>
            <a:r>
              <a:rPr lang="en"/>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Stated simple if a comment has lots of negative words in it, we’ll consider it a “net negative” comment and so 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0de0e4b40984c39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0de0e4b40984c39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i’ve aggregated all of those sentiment scores by the hour.</a:t>
            </a:r>
            <a:endParaRPr/>
          </a:p>
          <a:p>
            <a:pPr marL="0" lvl="0" indent="0" algn="l" rtl="0">
              <a:spcBef>
                <a:spcPts val="0"/>
              </a:spcBef>
              <a:spcAft>
                <a:spcPts val="0"/>
              </a:spcAft>
              <a:buNone/>
            </a:pPr>
            <a:endParaRPr/>
          </a:p>
          <a:p>
            <a:pPr marL="0" lvl="0" indent="0" algn="l" rtl="0">
              <a:spcBef>
                <a:spcPts val="0"/>
              </a:spcBef>
              <a:spcAft>
                <a:spcPts val="0"/>
              </a:spcAft>
              <a:buNone/>
            </a:pPr>
            <a:r>
              <a:rPr lang="en"/>
              <a:t>**Click**</a:t>
            </a:r>
            <a:endParaRPr/>
          </a:p>
          <a:p>
            <a:pPr marL="0" lvl="0" indent="0" algn="l" rtl="0">
              <a:spcBef>
                <a:spcPts val="0"/>
              </a:spcBef>
              <a:spcAft>
                <a:spcPts val="0"/>
              </a:spcAft>
              <a:buNone/>
            </a:pPr>
            <a:endParaRPr/>
          </a:p>
          <a:p>
            <a:pPr marL="0" lvl="0" indent="0" algn="l" rtl="0">
              <a:spcBef>
                <a:spcPts val="0"/>
              </a:spcBef>
              <a:spcAft>
                <a:spcPts val="0"/>
              </a:spcAft>
              <a:buNone/>
            </a:pPr>
            <a:r>
              <a:rPr lang="en"/>
              <a:t> You can see at the very beginning there wasn’t a whole lot of activity around RobinHood. It’s pretty clear that something happens and what it is, clearly upsets this community. </a:t>
            </a:r>
            <a:endParaRPr/>
          </a:p>
          <a:p>
            <a:pPr marL="0" lvl="0" indent="0" algn="l" rtl="0">
              <a:spcBef>
                <a:spcPts val="0"/>
              </a:spcBef>
              <a:spcAft>
                <a:spcPts val="0"/>
              </a:spcAft>
              <a:buNone/>
            </a:pPr>
            <a:endParaRPr/>
          </a:p>
          <a:p>
            <a:pPr marL="0" lvl="0" indent="0" algn="l" rtl="0">
              <a:spcBef>
                <a:spcPts val="0"/>
              </a:spcBef>
              <a:spcAft>
                <a:spcPts val="0"/>
              </a:spcAft>
              <a:buNone/>
            </a:pPr>
            <a:r>
              <a:rPr lang="en"/>
              <a:t>It’s bit hard to make sense of this graph so, let’s roll everything up to the daily level. </a:t>
            </a:r>
            <a:endParaRPr/>
          </a:p>
          <a:p>
            <a:pPr marL="0" lvl="0" indent="0" algn="l" rtl="0">
              <a:spcBef>
                <a:spcPts val="0"/>
              </a:spcBef>
              <a:spcAft>
                <a:spcPts val="0"/>
              </a:spcAft>
              <a:buNone/>
            </a:pPr>
            <a:endParaRPr/>
          </a:p>
          <a:p>
            <a:pPr marL="0" lvl="0" indent="0" algn="l" rtl="0">
              <a:spcBef>
                <a:spcPts val="0"/>
              </a:spcBef>
              <a:spcAft>
                <a:spcPts val="0"/>
              </a:spcAft>
              <a:buNone/>
            </a:pPr>
            <a:r>
              <a:rPr lang="en"/>
              <a:t>**Click**</a:t>
            </a:r>
            <a:endParaRPr/>
          </a:p>
          <a:p>
            <a:pPr marL="0" lvl="0" indent="0" algn="l" rtl="0">
              <a:spcBef>
                <a:spcPts val="0"/>
              </a:spcBef>
              <a:spcAft>
                <a:spcPts val="0"/>
              </a:spcAft>
              <a:buNone/>
            </a:pPr>
            <a:endParaRPr/>
          </a:p>
          <a:p>
            <a:pPr marL="0" lvl="0" indent="0" algn="l" rtl="0">
              <a:spcBef>
                <a:spcPts val="0"/>
              </a:spcBef>
              <a:spcAft>
                <a:spcPts val="0"/>
              </a:spcAft>
              <a:buNone/>
            </a:pPr>
            <a:r>
              <a:rPr lang="en"/>
              <a:t>Here we can see that around the end of January, we see those deep negative spikes.</a:t>
            </a:r>
            <a:endParaRPr/>
          </a:p>
          <a:p>
            <a:pPr marL="0" lvl="0" indent="0" algn="l" rtl="0">
              <a:spcBef>
                <a:spcPts val="0"/>
              </a:spcBef>
              <a:spcAft>
                <a:spcPts val="0"/>
              </a:spcAft>
              <a:buNone/>
            </a:pPr>
            <a:endParaRPr/>
          </a:p>
          <a:p>
            <a:pPr marL="0" lvl="0" indent="0" algn="l" rtl="0">
              <a:spcBef>
                <a:spcPts val="0"/>
              </a:spcBef>
              <a:spcAft>
                <a:spcPts val="0"/>
              </a:spcAft>
              <a:buNone/>
            </a:pPr>
            <a:r>
              <a:rPr lang="en"/>
              <a:t>Think back to those headlines. What do you think could have trigger this?</a:t>
            </a:r>
            <a:endParaRPr/>
          </a:p>
          <a:p>
            <a:pPr marL="0" lvl="0" indent="0" algn="l" rtl="0">
              <a:spcBef>
                <a:spcPts val="0"/>
              </a:spcBef>
              <a:spcAft>
                <a:spcPts val="0"/>
              </a:spcAft>
              <a:buNone/>
            </a:pPr>
            <a:endParaRPr/>
          </a:p>
          <a:p>
            <a:pPr marL="0" lvl="0" indent="0" algn="l" rtl="0">
              <a:spcBef>
                <a:spcPts val="0"/>
              </a:spcBef>
              <a:spcAft>
                <a:spcPts val="0"/>
              </a:spcAft>
              <a:buNone/>
            </a:pPr>
            <a:r>
              <a:rPr lang="en"/>
              <a:t>** Pause **</a:t>
            </a:r>
            <a:endParaRPr/>
          </a:p>
          <a:p>
            <a:pPr marL="0" lvl="0" indent="0" algn="l" rtl="0">
              <a:spcBef>
                <a:spcPts val="0"/>
              </a:spcBef>
              <a:spcAft>
                <a:spcPts val="0"/>
              </a:spcAft>
              <a:buNone/>
            </a:pPr>
            <a:endParaRPr/>
          </a:p>
          <a:p>
            <a:pPr marL="0" lvl="0" indent="0" algn="l" rtl="0">
              <a:spcBef>
                <a:spcPts val="0"/>
              </a:spcBef>
              <a:spcAft>
                <a:spcPts val="0"/>
              </a:spcAft>
              <a:buNone/>
            </a:pPr>
            <a:r>
              <a:rPr lang="en"/>
              <a:t>**click**</a:t>
            </a:r>
            <a:endParaRPr/>
          </a:p>
          <a:p>
            <a:pPr marL="0" lvl="0" indent="0" algn="l" rtl="0">
              <a:spcBef>
                <a:spcPts val="0"/>
              </a:spcBef>
              <a:spcAft>
                <a:spcPts val="0"/>
              </a:spcAft>
              <a:buNone/>
            </a:pPr>
            <a:endParaRPr/>
          </a:p>
          <a:p>
            <a:pPr marL="0" lvl="0" indent="0" algn="l" rtl="0">
              <a:spcBef>
                <a:spcPts val="0"/>
              </a:spcBef>
              <a:spcAft>
                <a:spcPts val="0"/>
              </a:spcAft>
              <a:buNone/>
            </a:pPr>
            <a:r>
              <a:rPr lang="en"/>
              <a:t>Well you might remember that Robinhood restricted trading of Gamestop and other stocks during this time.</a:t>
            </a:r>
            <a:endParaRPr/>
          </a:p>
          <a:p>
            <a:pPr marL="0" lvl="0" indent="0" algn="l" rtl="0">
              <a:spcBef>
                <a:spcPts val="0"/>
              </a:spcBef>
              <a:spcAft>
                <a:spcPts val="0"/>
              </a:spcAft>
              <a:buNone/>
            </a:pPr>
            <a:endParaRPr/>
          </a:p>
          <a:p>
            <a:pPr marL="0" lvl="0" indent="0" algn="l" rtl="0">
              <a:spcBef>
                <a:spcPts val="0"/>
              </a:spcBef>
              <a:spcAft>
                <a:spcPts val="0"/>
              </a:spcAft>
              <a:buNone/>
            </a:pPr>
            <a:r>
              <a:rPr lang="en"/>
              <a:t>**Click**</a:t>
            </a:r>
            <a:endParaRPr/>
          </a:p>
          <a:p>
            <a:pPr marL="0" lvl="0" indent="0" algn="l" rtl="0">
              <a:spcBef>
                <a:spcPts val="0"/>
              </a:spcBef>
              <a:spcAft>
                <a:spcPts val="0"/>
              </a:spcAft>
              <a:buNone/>
            </a:pPr>
            <a:endParaRPr/>
          </a:p>
          <a:p>
            <a:pPr marL="0" lvl="0" indent="0" algn="l" rtl="0">
              <a:spcBef>
                <a:spcPts val="0"/>
              </a:spcBef>
              <a:spcAft>
                <a:spcPts val="0"/>
              </a:spcAft>
              <a:buNone/>
            </a:pPr>
            <a:r>
              <a:rPr lang="en"/>
              <a:t>Let’s check the publication date…</a:t>
            </a:r>
            <a:endParaRPr/>
          </a:p>
          <a:p>
            <a:pPr marL="0" lvl="0" indent="0" algn="l" rtl="0">
              <a:spcBef>
                <a:spcPts val="0"/>
              </a:spcBef>
              <a:spcAft>
                <a:spcPts val="0"/>
              </a:spcAft>
              <a:buNone/>
            </a:pPr>
            <a:endParaRPr/>
          </a:p>
          <a:p>
            <a:pPr marL="0" lvl="0" indent="0" algn="l" rtl="0">
              <a:spcBef>
                <a:spcPts val="0"/>
              </a:spcBef>
              <a:spcAft>
                <a:spcPts val="0"/>
              </a:spcAft>
              <a:buNone/>
            </a:pPr>
            <a:r>
              <a:rPr lang="en"/>
              <a:t>Jan 28</a:t>
            </a:r>
            <a:endParaRPr/>
          </a:p>
          <a:p>
            <a:pPr marL="0" lvl="0" indent="0" algn="l" rtl="0">
              <a:spcBef>
                <a:spcPts val="0"/>
              </a:spcBef>
              <a:spcAft>
                <a:spcPts val="0"/>
              </a:spcAft>
              <a:buNone/>
            </a:pPr>
            <a:endParaRPr/>
          </a:p>
          <a:p>
            <a:pPr marL="0" lvl="0" indent="0" algn="l" rtl="0">
              <a:spcBef>
                <a:spcPts val="0"/>
              </a:spcBef>
              <a:spcAft>
                <a:spcPts val="0"/>
              </a:spcAft>
              <a:buNone/>
            </a:pPr>
            <a:r>
              <a:rPr lang="en"/>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Yep makes sense.</a:t>
            </a:r>
            <a:endParaRPr/>
          </a:p>
          <a:p>
            <a:pPr marL="0" lvl="0" indent="0" algn="l" rtl="0">
              <a:spcBef>
                <a:spcPts val="0"/>
              </a:spcBef>
              <a:spcAft>
                <a:spcPts val="0"/>
              </a:spcAft>
              <a:buNone/>
            </a:pPr>
            <a:endParaRPr/>
          </a:p>
          <a:p>
            <a:pPr marL="0" lvl="0" indent="0" algn="l" rtl="0">
              <a:spcBef>
                <a:spcPts val="0"/>
              </a:spcBef>
              <a:spcAft>
                <a:spcPts val="0"/>
              </a:spcAft>
              <a:buNone/>
            </a:pPr>
            <a:r>
              <a:rPr lang="en"/>
              <a:t>Know how people feel about our brands is important but if we can dig into what they are saying when they express that sentiment we may be able to glean additional insight.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cab97972aa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cab97972aa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i’ve gone back to the idea of term frequencies and ranked them by their relative contribution to sentiment.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helpful in that we can pretty quickly see that negative sentiment is overwhelming any of the positive terms that are at play here. </a:t>
            </a:r>
            <a:endParaRPr/>
          </a:p>
          <a:p>
            <a:pPr marL="0" lvl="0" indent="0" algn="l" rtl="0">
              <a:spcBef>
                <a:spcPts val="0"/>
              </a:spcBef>
              <a:spcAft>
                <a:spcPts val="0"/>
              </a:spcAft>
              <a:buNone/>
            </a:pPr>
            <a:endParaRPr/>
          </a:p>
          <a:p>
            <a:pPr marL="0" lvl="0" indent="0" algn="l" rtl="0">
              <a:spcBef>
                <a:spcPts val="0"/>
              </a:spcBef>
              <a:spcAft>
                <a:spcPts val="0"/>
              </a:spcAft>
              <a:buNone/>
            </a:pPr>
            <a:r>
              <a:rPr lang="en"/>
              <a:t>We can even see what might have upset the community. </a:t>
            </a:r>
            <a:endParaRPr/>
          </a:p>
          <a:p>
            <a:pPr marL="0" lvl="0" indent="0" algn="l" rtl="0">
              <a:spcBef>
                <a:spcPts val="0"/>
              </a:spcBef>
              <a:spcAft>
                <a:spcPts val="0"/>
              </a:spcAft>
              <a:buNone/>
            </a:pPr>
            <a:endParaRPr/>
          </a:p>
          <a:p>
            <a:pPr marL="0" lvl="0" indent="0" algn="l" rtl="0">
              <a:spcBef>
                <a:spcPts val="0"/>
              </a:spcBef>
              <a:spcAft>
                <a:spcPts val="0"/>
              </a:spcAft>
              <a:buNone/>
            </a:pPr>
            <a:r>
              <a:rPr lang="en"/>
              <a:t>Take a look at our 4th and 5th biggest contributors to negative sentiment, “limit” it may be that these redditors were upset that robinhood was limiting their ability to purchase stocks. And that was resulting in folks losing real money or perhaps perceived future gains that would have been associated with stock that they intended to purchase.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cab97972aa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cab97972aa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see that same information represented here, and it largely seems to support the conclusions we were starting to draw. If we resist the urge to be distracted by some of the more coarse language, we can see that words limit &amp; restrict/restricted show up but we also surface new words like manipulation and illegal. Let’s dig into some of those ideas next.</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cab97972aa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cab97972aa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used term frequency to help us explore these conversations so far. We can that a step further by using n-grams (or the co-occurrence of certain words or combinations of words) to further make sense of our data.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c9e5f415f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cc9e5f415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is what our process looks like. It’s very similar to what we saw previously expect his time, instead of focusing on sentiment, we’ll break phrase up into individual terms (unigrams) or two word phrases (bigrams) these are collectively called n grams where N is the number of terms in a group.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can then use this to very quickly get the gist of a conversation online:</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cab97972aa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cab97972aa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Let’s start with some unigrams or single terms “stemmed” or grouped together by their root. We can see that there are many terms that we’d expect to be very common. Words like Buy and Sell etc.</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can also see that “market” show ups. And that fidel the root for Fidelity (one of Robinhoods main competitors) also shows up very frequently. This should perhaps be alarming for Robinhood.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can expand on this by looking at what words “surround” these most common terms by expanding into phrase analysis with bigrams.</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ab97972aa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ab97972aa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called out Market on the previous slide. And it wasn’t really that interesting. But here we can see that many occurrences of that term are associated with market manipulation. For any company that is subject to the SEC this is a pretty serious allegation. </a:t>
            </a:r>
            <a:endParaRPr/>
          </a:p>
          <a:p>
            <a:pPr marL="0" lvl="0" indent="0" algn="l" rtl="0">
              <a:spcBef>
                <a:spcPts val="0"/>
              </a:spcBef>
              <a:spcAft>
                <a:spcPts val="0"/>
              </a:spcAft>
              <a:buNone/>
            </a:pPr>
            <a:endParaRPr/>
          </a:p>
          <a:p>
            <a:pPr marL="0" lvl="0" indent="0" algn="l" rtl="0">
              <a:spcBef>
                <a:spcPts val="0"/>
              </a:spcBef>
              <a:spcAft>
                <a:spcPts val="0"/>
              </a:spcAft>
              <a:buNone/>
            </a:pPr>
            <a:r>
              <a:rPr lang="en"/>
              <a:t>We can visualize these phrases by using a network graph to cluster together words that appear together. </a:t>
            </a:r>
            <a:endParaRPr/>
          </a:p>
          <a:p>
            <a:pPr marL="0" lvl="0" indent="0" algn="l" rtl="0">
              <a:spcBef>
                <a:spcPts val="0"/>
              </a:spcBef>
              <a:spcAft>
                <a:spcPts val="0"/>
              </a:spcAft>
              <a:buNone/>
            </a:pPr>
            <a:endParaRPr/>
          </a:p>
          <a:p>
            <a:pPr marL="0" lvl="0" indent="0" algn="l" rtl="0">
              <a:spcBef>
                <a:spcPts val="0"/>
              </a:spcBef>
              <a:spcAft>
                <a:spcPts val="0"/>
              </a:spcAft>
              <a:buNone/>
            </a:pPr>
            <a:r>
              <a:rPr lang="en"/>
              <a:t>**Click** </a:t>
            </a:r>
            <a:endParaRPr/>
          </a:p>
          <a:p>
            <a:pPr marL="0" lvl="0" indent="0" algn="l" rtl="0">
              <a:spcBef>
                <a:spcPts val="0"/>
              </a:spcBef>
              <a:spcAft>
                <a:spcPts val="0"/>
              </a:spcAft>
              <a:buNone/>
            </a:pPr>
            <a:endParaRPr/>
          </a:p>
          <a:p>
            <a:pPr marL="0" lvl="0" indent="0" algn="l" rtl="0">
              <a:spcBef>
                <a:spcPts val="0"/>
              </a:spcBef>
              <a:spcAft>
                <a:spcPts val="0"/>
              </a:spcAft>
              <a:buNone/>
            </a:pPr>
            <a:r>
              <a:rPr lang="en"/>
              <a:t>IN looking at this graph, how quickly can you start to make sense of the whole conversation? It’s not perfect, but i’d wager that you clean more insight form this in just a seconds that you could by trying ot ingest all 45 thousand or so of these comments.</a:t>
            </a:r>
            <a:endParaRPr/>
          </a:p>
          <a:p>
            <a:pPr marL="0" lvl="0" indent="0" algn="l" rtl="0">
              <a:spcBef>
                <a:spcPts val="0"/>
              </a:spcBef>
              <a:spcAft>
                <a:spcPts val="0"/>
              </a:spcAft>
              <a:buNone/>
            </a:pPr>
            <a:endParaRPr/>
          </a:p>
          <a:p>
            <a:pPr marL="0" lvl="0" indent="0" algn="l" rtl="0">
              <a:spcBef>
                <a:spcPts val="0"/>
              </a:spcBef>
              <a:spcAft>
                <a:spcPts val="0"/>
              </a:spcAft>
              <a:buNone/>
            </a:pPr>
            <a:r>
              <a:rPr lang="en"/>
              <a:t>Let’s dig in a bit and look at some of these clusters.</a:t>
            </a:r>
            <a:endParaRPr/>
          </a:p>
          <a:p>
            <a:pPr marL="0" lvl="0" indent="0" algn="l" rtl="0">
              <a:spcBef>
                <a:spcPts val="0"/>
              </a:spcBef>
              <a:spcAft>
                <a:spcPts val="0"/>
              </a:spcAft>
              <a:buNone/>
            </a:pPr>
            <a:endParaRPr/>
          </a:p>
          <a:p>
            <a:pPr marL="0" lvl="0" indent="0" algn="l" rtl="0">
              <a:spcBef>
                <a:spcPts val="0"/>
              </a:spcBef>
              <a:spcAft>
                <a:spcPts val="0"/>
              </a:spcAft>
              <a:buNone/>
            </a:pPr>
            <a:r>
              <a:rPr lang="en"/>
              <a:t>**Click** </a:t>
            </a:r>
            <a:endParaRPr/>
          </a:p>
          <a:p>
            <a:pPr marL="0" lvl="0" indent="0" algn="l" rtl="0">
              <a:spcBef>
                <a:spcPts val="0"/>
              </a:spcBef>
              <a:spcAft>
                <a:spcPts val="0"/>
              </a:spcAft>
              <a:buNone/>
            </a:pPr>
            <a:endParaRPr/>
          </a:p>
          <a:p>
            <a:pPr marL="0" lvl="0" indent="0" algn="l" rtl="0">
              <a:spcBef>
                <a:spcPts val="0"/>
              </a:spcBef>
              <a:spcAft>
                <a:spcPts val="0"/>
              </a:spcAft>
              <a:buNone/>
            </a:pPr>
            <a:r>
              <a:rPr lang="en"/>
              <a:t>We can see some discussion around the technique that are play at the heart of this incident, short positions and the accompanying short and gamma squeezes.</a:t>
            </a:r>
            <a:endParaRPr/>
          </a:p>
          <a:p>
            <a:pPr marL="0" lvl="0" indent="0" algn="l" rtl="0">
              <a:spcBef>
                <a:spcPts val="0"/>
              </a:spcBef>
              <a:spcAft>
                <a:spcPts val="0"/>
              </a:spcAft>
              <a:buNone/>
            </a:pPr>
            <a:endParaRPr/>
          </a:p>
          <a:p>
            <a:pPr marL="0" lvl="0" indent="0" algn="l" rtl="0">
              <a:spcBef>
                <a:spcPts val="0"/>
              </a:spcBef>
              <a:spcAft>
                <a:spcPts val="0"/>
              </a:spcAft>
              <a:buNone/>
            </a:pPr>
            <a:r>
              <a:rPr lang="en"/>
              <a:t>**Click**</a:t>
            </a:r>
            <a:endParaRPr/>
          </a:p>
          <a:p>
            <a:pPr marL="0" lvl="0" indent="0" algn="l" rtl="0">
              <a:spcBef>
                <a:spcPts val="0"/>
              </a:spcBef>
              <a:spcAft>
                <a:spcPts val="0"/>
              </a:spcAft>
              <a:buNone/>
            </a:pPr>
            <a:endParaRPr/>
          </a:p>
          <a:p>
            <a:pPr marL="0" lvl="0" indent="0" algn="l" rtl="0">
              <a:spcBef>
                <a:spcPts val="0"/>
              </a:spcBef>
              <a:spcAft>
                <a:spcPts val="0"/>
              </a:spcAft>
              <a:buNone/>
            </a:pPr>
            <a:r>
              <a:rPr lang="en"/>
              <a:t>We can also see how frustrated folks were with Robinhood. </a:t>
            </a:r>
            <a:endParaRPr/>
          </a:p>
          <a:p>
            <a:pPr marL="0" lvl="0" indent="0" algn="l" rtl="0">
              <a:spcBef>
                <a:spcPts val="0"/>
              </a:spcBef>
              <a:spcAft>
                <a:spcPts val="0"/>
              </a:spcAft>
              <a:buNone/>
            </a:pPr>
            <a:r>
              <a:rPr lang="en"/>
              <a:t>And finally we can see both the source of that frustration : perceived marketing manipulation, and the communities decided response, a class action lawsuit.</a:t>
            </a:r>
            <a:endParaRPr/>
          </a:p>
          <a:p>
            <a:pPr marL="0" lvl="0" indent="0" algn="l" rtl="0">
              <a:spcBef>
                <a:spcPts val="0"/>
              </a:spcBef>
              <a:spcAft>
                <a:spcPts val="0"/>
              </a:spcAft>
              <a:buNone/>
            </a:pPr>
            <a:endParaRPr/>
          </a:p>
          <a:p>
            <a:pPr marL="0" lvl="0" indent="0" algn="l" rtl="0">
              <a:spcBef>
                <a:spcPts val="0"/>
              </a:spcBef>
              <a:spcAft>
                <a:spcPts val="0"/>
              </a:spcAft>
              <a:buNone/>
            </a:pPr>
            <a:r>
              <a:rPr lang="en"/>
              <a:t>This tool becomes even more valuable when we pair with the raw comments. If we want to learn more about any of the topics in the conversation map, it’s trivial to filter our data set down to say… mentions of a competitor like fidelity and start to explore what our users are saying.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fd06041b6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fd06041b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When you think of Raw Data, what image comes to your mind?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**Pause**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For many of you that image probably looked something like this.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c9e5f415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cc9e5f415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78909C"/>
                </a:solidFill>
                <a:latin typeface="Proxima Nova"/>
                <a:ea typeface="Proxima Nova"/>
                <a:cs typeface="Proxima Nova"/>
                <a:sym typeface="Proxima Nova"/>
              </a:rPr>
              <a:t>What does all of this mean for Robinhood?</a:t>
            </a:r>
            <a:br>
              <a:rPr lang="en" sz="1800" b="1">
                <a:solidFill>
                  <a:srgbClr val="FF9254"/>
                </a:solidFill>
                <a:latin typeface="Proxima Nova"/>
                <a:ea typeface="Proxima Nova"/>
                <a:cs typeface="Proxima Nova"/>
                <a:sym typeface="Proxima Nova"/>
              </a:rPr>
            </a:br>
            <a:endParaRPr sz="1800" b="1">
              <a:solidFill>
                <a:srgbClr val="FF9254"/>
              </a:solidFill>
              <a:latin typeface="Proxima Nova"/>
              <a:ea typeface="Proxima Nova"/>
              <a:cs typeface="Proxima Nova"/>
              <a:sym typeface="Proxima Nova"/>
            </a:endParaRPr>
          </a:p>
          <a:p>
            <a:pPr marL="457200" lvl="0" indent="-317500" algn="l" rtl="0">
              <a:lnSpc>
                <a:spcPct val="115000"/>
              </a:lnSpc>
              <a:spcBef>
                <a:spcPts val="0"/>
              </a:spcBef>
              <a:spcAft>
                <a:spcPts val="0"/>
              </a:spcAft>
              <a:buClr>
                <a:srgbClr val="434343"/>
              </a:buClr>
              <a:buSzPts val="1400"/>
              <a:buFont typeface="Proxima Nova"/>
              <a:buChar char="●"/>
            </a:pPr>
            <a:r>
              <a:rPr lang="en" sz="1400">
                <a:solidFill>
                  <a:srgbClr val="424242"/>
                </a:solidFill>
                <a:latin typeface="Proxima Nova"/>
                <a:ea typeface="Proxima Nova"/>
                <a:cs typeface="Proxima Nova"/>
                <a:sym typeface="Proxima Nova"/>
              </a:rPr>
              <a:t>Robinhood violated its brand promise and upset its user base.</a:t>
            </a:r>
            <a:br>
              <a:rPr lang="en" sz="1400">
                <a:solidFill>
                  <a:srgbClr val="424242"/>
                </a:solidFill>
                <a:latin typeface="Proxima Nova"/>
                <a:ea typeface="Proxima Nova"/>
                <a:cs typeface="Proxima Nova"/>
                <a:sym typeface="Proxima Nova"/>
              </a:rPr>
            </a:br>
            <a:endParaRPr sz="1400">
              <a:solidFill>
                <a:srgbClr val="424242"/>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Char char="●"/>
            </a:pPr>
            <a:r>
              <a:rPr lang="en" sz="1400">
                <a:solidFill>
                  <a:srgbClr val="424242"/>
                </a:solidFill>
                <a:latin typeface="Proxima Nova"/>
                <a:ea typeface="Proxima Nova"/>
                <a:cs typeface="Proxima Nova"/>
                <a:sym typeface="Proxima Nova"/>
              </a:rPr>
              <a:t>The network forces that turned against Robinhood were swift and startlingly one sided. </a:t>
            </a:r>
            <a:br>
              <a:rPr lang="en" sz="1400">
                <a:solidFill>
                  <a:srgbClr val="424242"/>
                </a:solidFill>
                <a:latin typeface="Proxima Nova"/>
                <a:ea typeface="Proxima Nova"/>
                <a:cs typeface="Proxima Nova"/>
                <a:sym typeface="Proxima Nova"/>
              </a:rPr>
            </a:br>
            <a:r>
              <a:rPr lang="en" sz="1400">
                <a:solidFill>
                  <a:srgbClr val="424242"/>
                </a:solidFill>
                <a:latin typeface="Proxima Nova"/>
                <a:ea typeface="Proxima Nova"/>
                <a:cs typeface="Proxima Nova"/>
                <a:sym typeface="Proxima Nova"/>
              </a:rPr>
              <a:t>RH failed to listen and paid the price.</a:t>
            </a:r>
            <a:br>
              <a:rPr lang="en" sz="1400">
                <a:solidFill>
                  <a:srgbClr val="424242"/>
                </a:solidFill>
                <a:latin typeface="Proxima Nova"/>
                <a:ea typeface="Proxima Nova"/>
                <a:cs typeface="Proxima Nova"/>
                <a:sym typeface="Proxima Nova"/>
              </a:rPr>
            </a:br>
            <a:endParaRPr sz="1400">
              <a:solidFill>
                <a:srgbClr val="424242"/>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Char char="●"/>
            </a:pPr>
            <a:r>
              <a:rPr lang="en" sz="1400">
                <a:solidFill>
                  <a:srgbClr val="424242"/>
                </a:solidFill>
                <a:latin typeface="Proxima Nova"/>
                <a:ea typeface="Proxima Nova"/>
                <a:cs typeface="Proxima Nova"/>
                <a:sym typeface="Proxima Nova"/>
              </a:rPr>
              <a:t>Next Steps for Robinhood:</a:t>
            </a:r>
            <a:endParaRPr sz="1400">
              <a:solidFill>
                <a:srgbClr val="424242"/>
              </a:solidFill>
              <a:latin typeface="Proxima Nova"/>
              <a:ea typeface="Proxima Nova"/>
              <a:cs typeface="Proxima Nova"/>
              <a:sym typeface="Proxima Nova"/>
            </a:endParaRPr>
          </a:p>
          <a:p>
            <a:pPr marL="914400" lvl="1" indent="-317500" algn="l" rtl="0">
              <a:lnSpc>
                <a:spcPct val="115000"/>
              </a:lnSpc>
              <a:spcBef>
                <a:spcPts val="0"/>
              </a:spcBef>
              <a:spcAft>
                <a:spcPts val="0"/>
              </a:spcAft>
              <a:buClr>
                <a:schemeClr val="dk1"/>
              </a:buClr>
              <a:buSzPts val="1400"/>
              <a:buChar char="○"/>
            </a:pPr>
            <a:r>
              <a:rPr lang="en" sz="1400">
                <a:solidFill>
                  <a:srgbClr val="424242"/>
                </a:solidFill>
                <a:latin typeface="Proxima Nova"/>
                <a:ea typeface="Proxima Nova"/>
                <a:cs typeface="Proxima Nova"/>
                <a:sym typeface="Proxima Nova"/>
              </a:rPr>
              <a:t>r/WallStreetBets does not represent 100% of the RH user base.</a:t>
            </a:r>
            <a:endParaRPr sz="1400">
              <a:solidFill>
                <a:srgbClr val="424242"/>
              </a:solidFill>
              <a:latin typeface="Proxima Nova"/>
              <a:ea typeface="Proxima Nova"/>
              <a:cs typeface="Proxima Nova"/>
              <a:sym typeface="Proxima Nova"/>
            </a:endParaRPr>
          </a:p>
          <a:p>
            <a:pPr marL="914400" lvl="1" indent="-317500" algn="l" rtl="0">
              <a:lnSpc>
                <a:spcPct val="115000"/>
              </a:lnSpc>
              <a:spcBef>
                <a:spcPts val="0"/>
              </a:spcBef>
              <a:spcAft>
                <a:spcPts val="0"/>
              </a:spcAft>
              <a:buClr>
                <a:schemeClr val="dk1"/>
              </a:buClr>
              <a:buSzPts val="1400"/>
              <a:buChar char="○"/>
            </a:pPr>
            <a:r>
              <a:rPr lang="en" sz="1400">
                <a:solidFill>
                  <a:srgbClr val="424242"/>
                </a:solidFill>
                <a:latin typeface="Proxima Nova"/>
                <a:ea typeface="Proxima Nova"/>
                <a:cs typeface="Proxima Nova"/>
                <a:sym typeface="Proxima Nova"/>
              </a:rPr>
              <a:t>User discovery and a </a:t>
            </a:r>
            <a:r>
              <a:rPr lang="en" sz="1400" i="1">
                <a:solidFill>
                  <a:srgbClr val="424242"/>
                </a:solidFill>
                <a:latin typeface="Proxima Nova"/>
                <a:ea typeface="Proxima Nova"/>
                <a:cs typeface="Proxima Nova"/>
                <a:sym typeface="Proxima Nova"/>
              </a:rPr>
              <a:t>meaningful</a:t>
            </a:r>
            <a:r>
              <a:rPr lang="en" sz="1400">
                <a:solidFill>
                  <a:srgbClr val="424242"/>
                </a:solidFill>
                <a:latin typeface="Proxima Nova"/>
                <a:ea typeface="Proxima Nova"/>
                <a:cs typeface="Proxima Nova"/>
                <a:sym typeface="Proxima Nova"/>
              </a:rPr>
              <a:t> commitment to what users value must come next.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b9adda83daec70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b9adda83daec70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hope i’ve inspired you to want to dig deeper into the unstructured data in which we are all (perhaps unknowingly) inundated. While there are many third party tools that can help you accomplish this (and based on your skill set that may be easier). I was able to do each of these analyses with open source options and a bit of programming knowledge. If you’d like to follow me down this path, reach out! I’d be happy to exchange ideas and share my toolset with you. </a:t>
            </a:r>
            <a:endParaRPr/>
          </a:p>
          <a:p>
            <a:pPr marL="0" lvl="0" indent="0" algn="l" rtl="0">
              <a:spcBef>
                <a:spcPts val="0"/>
              </a:spcBef>
              <a:spcAft>
                <a:spcPts val="0"/>
              </a:spcAft>
              <a:buNone/>
            </a:pPr>
            <a:endParaRPr/>
          </a:p>
          <a:p>
            <a:pPr marL="0" lvl="0" indent="0" algn="l" rtl="0">
              <a:spcBef>
                <a:spcPts val="0"/>
              </a:spcBef>
              <a:spcAft>
                <a:spcPts val="0"/>
              </a:spcAft>
              <a:buNone/>
            </a:pPr>
            <a:r>
              <a:rPr lang="en"/>
              <a:t>Thank you for your time i look forward to the forum Q and A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c9e5f415f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c9e5f415f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Therein lies the challenge. Many of us have gained some skill analyzing tabular data. But we, as humans, generate a lot of data every day. In fact every single day we generate: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4 petabytes (that’s 4000 terabytes) of data that is uploaded to facebook.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500M Tweets are published</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&amp; 65 Billion Messages are sent on WhatsApp</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Is a spreadsheet enough?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It’s pretty obvious the answer is, “No!”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I’m not trying to starting a tooling debate. </a:t>
            </a:r>
            <a:endParaRPr>
              <a:solidFill>
                <a:schemeClr val="dk1"/>
              </a:solidFill>
            </a:endParaRPr>
          </a:p>
          <a:p>
            <a:pPr marL="0" lvl="0" indent="0" algn="l" rtl="0">
              <a:spcBef>
                <a:spcPts val="0"/>
              </a:spcBef>
              <a:spcAft>
                <a:spcPts val="0"/>
              </a:spcAft>
              <a:buNone/>
            </a:pPr>
            <a:r>
              <a:rPr lang="en">
                <a:solidFill>
                  <a:schemeClr val="dk1"/>
                </a:solidFill>
              </a:rPr>
              <a:t>I love excel and use it virtually every day, but my concern is that we are so used to thinking of data in a tabular form, that we overlook all of the unstructured data that is available to us because it would take too long for us to derive meaningful insight from it.</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ab97972a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ab97972a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begs the question, who is this talk for </a:t>
            </a:r>
            <a:endParaRPr/>
          </a:p>
          <a:p>
            <a:pPr marL="0" lvl="0" indent="0" algn="l" rtl="0">
              <a:spcBef>
                <a:spcPts val="0"/>
              </a:spcBef>
              <a:spcAft>
                <a:spcPts val="0"/>
              </a:spcAft>
              <a:buNone/>
            </a:pPr>
            <a:endParaRPr/>
          </a:p>
          <a:p>
            <a:pPr marL="0" lvl="0" indent="0" algn="l" rtl="0">
              <a:spcBef>
                <a:spcPts val="0"/>
              </a:spcBef>
              <a:spcAft>
                <a:spcPts val="0"/>
              </a:spcAft>
              <a:buNone/>
            </a:pPr>
            <a:r>
              <a:rPr lang="en"/>
              <a:t>If you’re starting to think about unstructured data, particularly text, and you’ve asked yourself:</a:t>
            </a:r>
            <a:endParaRPr/>
          </a:p>
          <a:p>
            <a:pPr marL="457200" lvl="0" indent="-298450" algn="l" rtl="0">
              <a:lnSpc>
                <a:spcPct val="115000"/>
              </a:lnSpc>
              <a:spcBef>
                <a:spcPts val="0"/>
              </a:spcBef>
              <a:spcAft>
                <a:spcPts val="0"/>
              </a:spcAft>
              <a:buSzPts val="1100"/>
              <a:buChar char="-"/>
            </a:pPr>
            <a:r>
              <a:rPr lang="en">
                <a:solidFill>
                  <a:srgbClr val="424242"/>
                </a:solidFill>
              </a:rPr>
              <a:t>How do I know if my branded social accounts stand out?</a:t>
            </a:r>
            <a:endParaRPr>
              <a:solidFill>
                <a:srgbClr val="424242"/>
              </a:solidFill>
            </a:endParaRPr>
          </a:p>
          <a:p>
            <a:pPr marL="457200" lvl="0" indent="-298450" algn="l" rtl="0">
              <a:lnSpc>
                <a:spcPct val="115000"/>
              </a:lnSpc>
              <a:spcBef>
                <a:spcPts val="0"/>
              </a:spcBef>
              <a:spcAft>
                <a:spcPts val="0"/>
              </a:spcAft>
              <a:buClr>
                <a:srgbClr val="424242"/>
              </a:buClr>
              <a:buSzPts val="1100"/>
              <a:buChar char="-"/>
            </a:pPr>
            <a:r>
              <a:rPr lang="en">
                <a:solidFill>
                  <a:srgbClr val="424242"/>
                </a:solidFill>
              </a:rPr>
              <a:t>How do people feel about my brand? What do they say about it?</a:t>
            </a:r>
            <a:endParaRPr>
              <a:solidFill>
                <a:srgbClr val="424242"/>
              </a:solidFill>
            </a:endParaRPr>
          </a:p>
          <a:p>
            <a:pPr marL="457200" lvl="0" indent="-298450" algn="l" rtl="0">
              <a:lnSpc>
                <a:spcPct val="115000"/>
              </a:lnSpc>
              <a:spcBef>
                <a:spcPts val="0"/>
              </a:spcBef>
              <a:spcAft>
                <a:spcPts val="0"/>
              </a:spcAft>
              <a:buClr>
                <a:srgbClr val="424242"/>
              </a:buClr>
              <a:buSzPts val="1100"/>
              <a:buChar char="-"/>
            </a:pPr>
            <a:r>
              <a:rPr lang="en">
                <a:solidFill>
                  <a:srgbClr val="424242"/>
                </a:solidFill>
              </a:rPr>
              <a:t>How do I make sense of all of the data we collect through social listening?</a:t>
            </a:r>
            <a:endParaRPr>
              <a:solidFill>
                <a:srgbClr val="424242"/>
              </a:solidFill>
            </a:endParaRPr>
          </a:p>
          <a:p>
            <a:pPr marL="0" lvl="0" indent="0" algn="l" rtl="0">
              <a:lnSpc>
                <a:spcPct val="115000"/>
              </a:lnSpc>
              <a:spcBef>
                <a:spcPts val="1600"/>
              </a:spcBef>
              <a:spcAft>
                <a:spcPts val="0"/>
              </a:spcAft>
              <a:buNone/>
            </a:pPr>
            <a:r>
              <a:rPr lang="en">
                <a:solidFill>
                  <a:srgbClr val="424242"/>
                </a:solidFill>
              </a:rPr>
              <a:t>Then you’re in the right place. </a:t>
            </a:r>
            <a:endParaRPr>
              <a:solidFill>
                <a:srgbClr val="424242"/>
              </a:solidFill>
            </a:endParaRPr>
          </a:p>
          <a:p>
            <a:pPr marL="0" lvl="0" indent="0" algn="l" rtl="0">
              <a:lnSpc>
                <a:spcPct val="115000"/>
              </a:lnSpc>
              <a:spcBef>
                <a:spcPts val="1600"/>
              </a:spcBef>
              <a:spcAft>
                <a:spcPts val="0"/>
              </a:spcAft>
              <a:buNone/>
            </a:pPr>
            <a:r>
              <a:rPr lang="en">
                <a:solidFill>
                  <a:srgbClr val="424242"/>
                </a:solidFill>
              </a:rPr>
              <a:t>I’ll give you a quick survey of some of the tools that you can use to answer these questions. </a:t>
            </a:r>
            <a:endParaRPr>
              <a:solidFill>
                <a:srgbClr val="424242"/>
              </a:solidFill>
            </a:endParaRPr>
          </a:p>
          <a:p>
            <a:pPr marL="0" lvl="0" indent="0" algn="l" rtl="0">
              <a:lnSpc>
                <a:spcPct val="115000"/>
              </a:lnSpc>
              <a:spcBef>
                <a:spcPts val="1600"/>
              </a:spcBef>
              <a:spcAft>
                <a:spcPts val="0"/>
              </a:spcAft>
              <a:buNone/>
            </a:pPr>
            <a:r>
              <a:rPr lang="en">
                <a:solidFill>
                  <a:srgbClr val="424242"/>
                </a:solidFill>
              </a:rPr>
              <a:t>For questions on brand voice, we’ll look at Term Frequency and Correlation</a:t>
            </a:r>
            <a:endParaRPr>
              <a:solidFill>
                <a:srgbClr val="424242"/>
              </a:solidFill>
            </a:endParaRPr>
          </a:p>
          <a:p>
            <a:pPr marL="0" lvl="0" indent="0" algn="l" rtl="0">
              <a:lnSpc>
                <a:spcPct val="115000"/>
              </a:lnSpc>
              <a:spcBef>
                <a:spcPts val="1600"/>
              </a:spcBef>
              <a:spcAft>
                <a:spcPts val="0"/>
              </a:spcAft>
              <a:buNone/>
            </a:pPr>
            <a:r>
              <a:rPr lang="en">
                <a:solidFill>
                  <a:srgbClr val="424242"/>
                </a:solidFill>
              </a:rPr>
              <a:t>For conversation mining, we’ll look at sentiment analysis</a:t>
            </a:r>
            <a:endParaRPr>
              <a:solidFill>
                <a:srgbClr val="424242"/>
              </a:solidFill>
            </a:endParaRPr>
          </a:p>
          <a:p>
            <a:pPr marL="0" lvl="0" indent="0" algn="l" rtl="0">
              <a:lnSpc>
                <a:spcPct val="115000"/>
              </a:lnSpc>
              <a:spcBef>
                <a:spcPts val="1600"/>
              </a:spcBef>
              <a:spcAft>
                <a:spcPts val="0"/>
              </a:spcAft>
              <a:buNone/>
            </a:pPr>
            <a:r>
              <a:rPr lang="en">
                <a:solidFill>
                  <a:srgbClr val="424242"/>
                </a:solidFill>
              </a:rPr>
              <a:t>And for mid to high velocity social listing, we’ll look at n-gram analysis and conversation mapping.</a:t>
            </a:r>
            <a:endParaRPr>
              <a:solidFill>
                <a:srgbClr val="424242"/>
              </a:solidFill>
            </a:endParaRPr>
          </a:p>
          <a:p>
            <a:pPr marL="0" lvl="0" indent="0" algn="l" rtl="0">
              <a:lnSpc>
                <a:spcPct val="115000"/>
              </a:lnSpc>
              <a:spcBef>
                <a:spcPts val="1600"/>
              </a:spcBef>
              <a:spcAft>
                <a:spcPts val="1600"/>
              </a:spcAft>
              <a:buNone/>
            </a:pPr>
            <a:r>
              <a:rPr lang="en">
                <a:solidFill>
                  <a:srgbClr val="424242"/>
                </a:solidFill>
              </a:rPr>
              <a:t>We’re going to do that by looking at the free-trading app Robinhood.</a:t>
            </a:r>
            <a:endParaRPr>
              <a:solidFill>
                <a:srgbClr val="424242"/>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c9e5f415f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c9e5f415f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pulled this from their website. For those of us who are not familiar with Robinhood, it’s basically an app that lets users--theoretically anyone with a bank account-- start investing in the stock market among other things.</a:t>
            </a:r>
            <a:endParaRPr/>
          </a:p>
          <a:p>
            <a:pPr marL="0" lvl="0" indent="0" algn="l" rtl="0">
              <a:spcBef>
                <a:spcPts val="0"/>
              </a:spcBef>
              <a:spcAft>
                <a:spcPts val="0"/>
              </a:spcAft>
              <a:buNone/>
            </a:pPr>
            <a:endParaRPr/>
          </a:p>
          <a:p>
            <a:pPr marL="0" lvl="0" indent="0" algn="l" rtl="0">
              <a:spcBef>
                <a:spcPts val="0"/>
              </a:spcBef>
              <a:spcAft>
                <a:spcPts val="0"/>
              </a:spcAft>
              <a:buNone/>
            </a:pPr>
            <a:r>
              <a:rPr lang="en"/>
              <a:t>They promise to democratize finance</a:t>
            </a:r>
            <a:endParaRPr/>
          </a:p>
          <a:p>
            <a:pPr marL="0" lvl="0" indent="0" algn="l" rtl="0">
              <a:spcBef>
                <a:spcPts val="0"/>
              </a:spcBef>
              <a:spcAft>
                <a:spcPts val="0"/>
              </a:spcAft>
              <a:buNone/>
            </a:pPr>
            <a:endParaRPr/>
          </a:p>
          <a:p>
            <a:pPr marL="0" lvl="0" indent="0" algn="l" rtl="0">
              <a:spcBef>
                <a:spcPts val="0"/>
              </a:spcBef>
              <a:spcAft>
                <a:spcPts val="0"/>
              </a:spcAft>
              <a:buNone/>
            </a:pPr>
            <a:r>
              <a:rPr lang="en"/>
              <a:t>And they have access to the financial markets as their goal. </a:t>
            </a:r>
            <a:endParaRPr/>
          </a:p>
          <a:p>
            <a:pPr marL="0" lvl="0" indent="0" algn="l" rtl="0">
              <a:spcBef>
                <a:spcPts val="0"/>
              </a:spcBef>
              <a:spcAft>
                <a:spcPts val="0"/>
              </a:spcAft>
              <a:buNone/>
            </a:pPr>
            <a:endParaRPr/>
          </a:p>
          <a:p>
            <a:pPr marL="0" lvl="0" indent="0" algn="l" rtl="0">
              <a:spcBef>
                <a:spcPts val="0"/>
              </a:spcBef>
              <a:spcAft>
                <a:spcPts val="0"/>
              </a:spcAft>
              <a:buNone/>
            </a:pPr>
            <a:r>
              <a:rPr lang="en"/>
              <a:t>It’s a really interesting idea. One that really opens up wealth (and sometimes loss) generation to everyone. </a:t>
            </a:r>
            <a:endParaRPr/>
          </a:p>
          <a:p>
            <a:pPr marL="0" lvl="0" indent="0" algn="l" rtl="0">
              <a:spcBef>
                <a:spcPts val="0"/>
              </a:spcBef>
              <a:spcAft>
                <a:spcPts val="0"/>
              </a:spcAft>
              <a:buNone/>
            </a:pPr>
            <a:endParaRPr/>
          </a:p>
          <a:p>
            <a:pPr marL="0" lvl="0" indent="0" algn="l" rtl="0">
              <a:spcBef>
                <a:spcPts val="0"/>
              </a:spcBef>
              <a:spcAft>
                <a:spcPts val="0"/>
              </a:spcAft>
              <a:buNone/>
            </a:pPr>
            <a:r>
              <a:rPr lang="en"/>
              <a:t>If you’ve been paying attention to the news over the past few months, you’ve probably heard of them. It’s very likely that you’ve heard their name in conjunction with Reddit and Gamestop. </a:t>
            </a:r>
            <a:endParaRPr/>
          </a:p>
          <a:p>
            <a:pPr marL="0" lvl="0" indent="0" algn="l" rtl="0">
              <a:spcBef>
                <a:spcPts val="0"/>
              </a:spcBef>
              <a:spcAft>
                <a:spcPts val="0"/>
              </a:spcAft>
              <a:buNone/>
            </a:pPr>
            <a:endParaRPr/>
          </a:p>
          <a:p>
            <a:pPr marL="0" lvl="0" indent="0" algn="l" rtl="0">
              <a:spcBef>
                <a:spcPts val="0"/>
              </a:spcBef>
              <a:spcAft>
                <a:spcPts val="0"/>
              </a:spcAft>
              <a:buNone/>
            </a:pPr>
            <a:r>
              <a:rPr lang="en"/>
              <a:t>Let’s take a look at what happened there.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ab97972aa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ab97972a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just by flashing some of the relevant headlines to give us a gist of the story.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ab97972aa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ab97972aa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a quick summary. </a:t>
            </a:r>
            <a:endParaRPr/>
          </a:p>
          <a:p>
            <a:pPr marL="0" lvl="0" indent="0" algn="l" rtl="0">
              <a:spcBef>
                <a:spcPts val="0"/>
              </a:spcBef>
              <a:spcAft>
                <a:spcPts val="0"/>
              </a:spcAft>
              <a:buNone/>
            </a:pPr>
            <a:endParaRPr/>
          </a:p>
          <a:p>
            <a:pPr marL="0" lvl="0" indent="0" algn="l" rtl="0">
              <a:spcBef>
                <a:spcPts val="0"/>
              </a:spcBef>
              <a:spcAft>
                <a:spcPts val="0"/>
              </a:spcAft>
              <a:buNone/>
            </a:pPr>
            <a:r>
              <a:rPr lang="en"/>
              <a:t>Several traditional hedge funds were shorting stock for a company called gamestop. (They were betting that the price would go down).</a:t>
            </a:r>
            <a:endParaRPr/>
          </a:p>
          <a:p>
            <a:pPr marL="0" lvl="0" indent="0" algn="l" rtl="0">
              <a:spcBef>
                <a:spcPts val="0"/>
              </a:spcBef>
              <a:spcAft>
                <a:spcPts val="0"/>
              </a:spcAft>
              <a:buNone/>
            </a:pPr>
            <a:endParaRPr/>
          </a:p>
          <a:p>
            <a:pPr marL="0" lvl="0" indent="0" algn="l" rtl="0">
              <a:spcBef>
                <a:spcPts val="0"/>
              </a:spcBef>
              <a:spcAft>
                <a:spcPts val="0"/>
              </a:spcAft>
              <a:buNone/>
            </a:pPr>
            <a:r>
              <a:rPr lang="en"/>
              <a:t>An group of redditers in the WallStreetBets community noticed this and decided to conduct a short squeeze (drive the price up to their benefit and force those who were shorting stock to pay large sums of cash). </a:t>
            </a:r>
            <a:endParaRPr/>
          </a:p>
          <a:p>
            <a:pPr marL="0" lvl="0" indent="0" algn="l" rtl="0">
              <a:spcBef>
                <a:spcPts val="0"/>
              </a:spcBef>
              <a:spcAft>
                <a:spcPts val="0"/>
              </a:spcAft>
              <a:buNone/>
            </a:pPr>
            <a:endParaRPr/>
          </a:p>
          <a:p>
            <a:pPr marL="0" lvl="0" indent="0" algn="l" rtl="0">
              <a:spcBef>
                <a:spcPts val="0"/>
              </a:spcBef>
              <a:spcAft>
                <a:spcPts val="0"/>
              </a:spcAft>
              <a:buNone/>
            </a:pPr>
            <a:r>
              <a:rPr lang="en"/>
              <a:t>One of the primary tools they used was Robinhood (it allows users to buy stocks with low-to-no trading fees).</a:t>
            </a:r>
            <a:endParaRPr/>
          </a:p>
          <a:p>
            <a:pPr marL="0" lvl="0" indent="0" algn="l" rtl="0">
              <a:spcBef>
                <a:spcPts val="0"/>
              </a:spcBef>
              <a:spcAft>
                <a:spcPts val="0"/>
              </a:spcAft>
              <a:buNone/>
            </a:pPr>
            <a:endParaRPr/>
          </a:p>
          <a:p>
            <a:pPr marL="0" lvl="0" indent="0" algn="l" rtl="0">
              <a:spcBef>
                <a:spcPts val="0"/>
              </a:spcBef>
              <a:spcAft>
                <a:spcPts val="0"/>
              </a:spcAft>
              <a:buNone/>
            </a:pPr>
            <a:r>
              <a:rPr lang="en"/>
              <a:t>However the mania around this shortsqueeze backfired when Robinhood suspended trading of these stocks. Regardless of why they did this the perception was that they were protecting traditional wall street hedge funds (at least one of which is a sister company to them).</a:t>
            </a:r>
            <a:endParaRPr/>
          </a:p>
          <a:p>
            <a:pPr marL="0" lvl="0" indent="0" algn="l" rtl="0">
              <a:spcBef>
                <a:spcPts val="0"/>
              </a:spcBef>
              <a:spcAft>
                <a:spcPts val="0"/>
              </a:spcAft>
              <a:buNone/>
            </a:pPr>
            <a:endParaRPr/>
          </a:p>
          <a:p>
            <a:pPr marL="0" lvl="0" indent="0" algn="l" rtl="0">
              <a:spcBef>
                <a:spcPts val="0"/>
              </a:spcBef>
              <a:spcAft>
                <a:spcPts val="0"/>
              </a:spcAft>
              <a:buNone/>
            </a:pPr>
            <a:r>
              <a:rPr lang="en"/>
              <a:t>Yikes.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cab97972aa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cab97972aa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this as the backdrop for our exploration of unstructured, text data.</a:t>
            </a:r>
            <a:endParaRPr/>
          </a:p>
          <a:p>
            <a:pPr marL="0" lvl="0" indent="0" algn="l" rtl="0">
              <a:spcBef>
                <a:spcPts val="0"/>
              </a:spcBef>
              <a:spcAft>
                <a:spcPts val="0"/>
              </a:spcAft>
              <a:buNone/>
            </a:pPr>
            <a:r>
              <a:rPr lang="en"/>
              <a:t>Well try to answer the following questions:</a:t>
            </a:r>
            <a:endParaRPr/>
          </a:p>
          <a:p>
            <a:pPr marL="457200" lvl="0" indent="-317500" algn="l" rtl="0">
              <a:spcBef>
                <a:spcPts val="0"/>
              </a:spcBef>
              <a:spcAft>
                <a:spcPts val="0"/>
              </a:spcAft>
              <a:buSzPts val="1400"/>
              <a:buChar char="-"/>
            </a:pPr>
            <a:r>
              <a:rPr lang="en"/>
              <a:t>How well does RH’s branded Twitter account stand out?</a:t>
            </a:r>
            <a:endParaRPr/>
          </a:p>
          <a:p>
            <a:pPr marL="457200" lvl="0" indent="-317500" algn="l" rtl="0">
              <a:spcBef>
                <a:spcPts val="0"/>
              </a:spcBef>
              <a:spcAft>
                <a:spcPts val="0"/>
              </a:spcAft>
              <a:buSzPts val="1400"/>
              <a:buChar char="-"/>
            </a:pPr>
            <a:r>
              <a:rPr lang="en"/>
              <a:t>How did RH’s decisions impact the (inferred) sentiment of their user base?</a:t>
            </a:r>
            <a:endParaRPr/>
          </a:p>
          <a:p>
            <a:pPr marL="457200" lvl="0" indent="-317500" algn="l" rtl="0">
              <a:lnSpc>
                <a:spcPct val="115000"/>
              </a:lnSpc>
              <a:spcBef>
                <a:spcPts val="0"/>
              </a:spcBef>
              <a:spcAft>
                <a:spcPts val="0"/>
              </a:spcAft>
              <a:buSzPts val="1400"/>
              <a:buChar char="-"/>
            </a:pPr>
            <a:r>
              <a:rPr lang="en" sz="1400">
                <a:solidFill>
                  <a:srgbClr val="424242"/>
                </a:solidFill>
                <a:latin typeface="Proxima Nova"/>
                <a:ea typeface="Proxima Nova"/>
                <a:cs typeface="Proxima Nova"/>
                <a:sym typeface="Proxima Nova"/>
              </a:rPr>
              <a:t>How can we make sense of r/WallStreetBets reddit data as it pertains to the RH brand?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639772" y="662749"/>
            <a:ext cx="81060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8F54"/>
              </a:buClr>
              <a:buSzPts val="4800"/>
              <a:buFont typeface="Proxima Nova"/>
              <a:buNone/>
              <a:defRPr sz="4800" b="0">
                <a:solidFill>
                  <a:srgbClr val="FF8F54"/>
                </a:solidFill>
                <a:latin typeface="Proxima Nova"/>
                <a:ea typeface="Proxima Nova"/>
                <a:cs typeface="Proxima Nova"/>
                <a:sym typeface="Proxima Nova"/>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8" name="Google Shape;18;p2"/>
          <p:cNvSpPr txBox="1">
            <a:spLocks noGrp="1"/>
          </p:cNvSpPr>
          <p:nvPr>
            <p:ph type="subTitle" idx="1"/>
          </p:nvPr>
        </p:nvSpPr>
        <p:spPr>
          <a:xfrm>
            <a:off x="639772" y="2556725"/>
            <a:ext cx="85206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BEBFC0"/>
              </a:buClr>
              <a:buSzPts val="2000"/>
              <a:buFont typeface="Proxima Nova"/>
              <a:buNone/>
              <a:defRPr b="1">
                <a:solidFill>
                  <a:srgbClr val="BEBFC0"/>
                </a:solidFill>
                <a:latin typeface="Proxima Nova"/>
                <a:ea typeface="Proxima Nova"/>
                <a:cs typeface="Proxima Nova"/>
                <a:sym typeface="Proxima Nova"/>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1"/>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SzPts val="2000"/>
              <a:buChar char="●"/>
              <a:defRPr/>
            </a:lvl1pPr>
            <a:lvl2pPr marL="914400" lvl="1" indent="-355600" rtl="0">
              <a:spcBef>
                <a:spcPts val="1600"/>
              </a:spcBef>
              <a:spcAft>
                <a:spcPts val="0"/>
              </a:spcAft>
              <a:buSzPts val="2000"/>
              <a:buChar char="○"/>
              <a:defRPr/>
            </a:lvl2pPr>
            <a:lvl3pPr marL="1371600" lvl="2" indent="-355600" rtl="0">
              <a:spcBef>
                <a:spcPts val="1600"/>
              </a:spcBef>
              <a:spcAft>
                <a:spcPts val="0"/>
              </a:spcAft>
              <a:buSzPts val="2000"/>
              <a:buChar char="■"/>
              <a:defRPr/>
            </a:lvl3pPr>
            <a:lvl4pPr marL="1828800" lvl="3" indent="-355600" rtl="0">
              <a:spcBef>
                <a:spcPts val="1600"/>
              </a:spcBef>
              <a:spcAft>
                <a:spcPts val="0"/>
              </a:spcAft>
              <a:buSzPts val="2000"/>
              <a:buChar char="●"/>
              <a:defRPr/>
            </a:lvl4pPr>
            <a:lvl5pPr marL="2286000" lvl="4" indent="-355600" rtl="0">
              <a:spcBef>
                <a:spcPts val="1600"/>
              </a:spcBef>
              <a:spcAft>
                <a:spcPts val="0"/>
              </a:spcAft>
              <a:buSzPts val="2000"/>
              <a:buChar char="○"/>
              <a:defRPr/>
            </a:lvl5pPr>
            <a:lvl6pPr marL="2743200" lvl="5" indent="-355600" rtl="0">
              <a:spcBef>
                <a:spcPts val="1600"/>
              </a:spcBef>
              <a:spcAft>
                <a:spcPts val="0"/>
              </a:spcAft>
              <a:buSzPts val="2000"/>
              <a:buChar char="■"/>
              <a:defRPr/>
            </a:lvl6pPr>
            <a:lvl7pPr marL="3200400" lvl="6" indent="-355600" rtl="0">
              <a:spcBef>
                <a:spcPts val="1600"/>
              </a:spcBef>
              <a:spcAft>
                <a:spcPts val="0"/>
              </a:spcAft>
              <a:buSzPts val="2000"/>
              <a:buChar char="●"/>
              <a:defRPr/>
            </a:lvl7pPr>
            <a:lvl8pPr marL="3657600" lvl="7" indent="-355600" rtl="0">
              <a:spcBef>
                <a:spcPts val="1600"/>
              </a:spcBef>
              <a:spcAft>
                <a:spcPts val="0"/>
              </a:spcAft>
              <a:buSzPts val="2000"/>
              <a:buChar char="○"/>
              <a:defRPr/>
            </a:lvl8pPr>
            <a:lvl9pPr marL="4114800" lvl="8" indent="-355600" rtl="0">
              <a:spcBef>
                <a:spcPts val="1600"/>
              </a:spcBef>
              <a:spcAft>
                <a:spcPts val="1600"/>
              </a:spcAft>
              <a:buSzPts val="2000"/>
              <a:buChar char="■"/>
              <a:defRPr/>
            </a:lvl9pPr>
          </a:lstStyle>
          <a:p>
            <a:endParaRPr/>
          </a:p>
        </p:txBody>
      </p:sp>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ingle Column – Double Width"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lvl1pPr lvl="0">
              <a:spcBef>
                <a:spcPts val="0"/>
              </a:spcBef>
              <a:spcAft>
                <a:spcPts val="0"/>
              </a:spcAft>
              <a:buClr>
                <a:srgbClr val="BEBFC0"/>
              </a:buClr>
              <a:buSzPts val="1800"/>
              <a:buNone/>
              <a:defRPr sz="1800" b="1">
                <a:solidFill>
                  <a:srgbClr val="BEBFC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3"/>
          <p:cNvSpPr txBox="1">
            <a:spLocks noGrp="1"/>
          </p:cNvSpPr>
          <p:nvPr>
            <p:ph type="body" idx="1"/>
          </p:nvPr>
        </p:nvSpPr>
        <p:spPr>
          <a:xfrm>
            <a:off x="622725" y="879025"/>
            <a:ext cx="4977000" cy="37584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rgbClr val="FF8F54"/>
              </a:buClr>
              <a:buSzPts val="1800"/>
              <a:buChar char="●"/>
              <a:defRPr sz="1800"/>
            </a:lvl1pPr>
            <a:lvl2pPr marL="914400" lvl="1" indent="-342900">
              <a:spcBef>
                <a:spcPts val="1600"/>
              </a:spcBef>
              <a:spcAft>
                <a:spcPts val="0"/>
              </a:spcAft>
              <a:buClr>
                <a:srgbClr val="FF8F54"/>
              </a:buClr>
              <a:buSzPts val="1800"/>
              <a:buChar char="○"/>
              <a:defRPr sz="1800"/>
            </a:lvl2pPr>
            <a:lvl3pPr marL="1371600" lvl="2" indent="-342900">
              <a:spcBef>
                <a:spcPts val="1600"/>
              </a:spcBef>
              <a:spcAft>
                <a:spcPts val="0"/>
              </a:spcAft>
              <a:buClr>
                <a:srgbClr val="FF8F54"/>
              </a:buClr>
              <a:buSzPts val="1800"/>
              <a:buChar char="■"/>
              <a:defRPr sz="1800"/>
            </a:lvl3pPr>
            <a:lvl4pPr marL="1828800" lvl="3" indent="-342900">
              <a:spcBef>
                <a:spcPts val="1600"/>
              </a:spcBef>
              <a:spcAft>
                <a:spcPts val="0"/>
              </a:spcAft>
              <a:buClr>
                <a:srgbClr val="FF8F54"/>
              </a:buClr>
              <a:buSzPts val="1800"/>
              <a:buChar char="●"/>
              <a:defRPr sz="1800"/>
            </a:lvl4pPr>
            <a:lvl5pPr marL="2286000" lvl="4" indent="-342900">
              <a:spcBef>
                <a:spcPts val="1600"/>
              </a:spcBef>
              <a:spcAft>
                <a:spcPts val="0"/>
              </a:spcAft>
              <a:buClr>
                <a:srgbClr val="FF8F54"/>
              </a:buClr>
              <a:buSzPts val="1800"/>
              <a:buChar char="○"/>
              <a:defRPr sz="1800"/>
            </a:lvl5pPr>
            <a:lvl6pPr marL="2743200" lvl="5" indent="-342900">
              <a:spcBef>
                <a:spcPts val="1600"/>
              </a:spcBef>
              <a:spcAft>
                <a:spcPts val="0"/>
              </a:spcAft>
              <a:buClr>
                <a:srgbClr val="FF8F54"/>
              </a:buClr>
              <a:buSzPts val="1800"/>
              <a:buChar char="■"/>
              <a:defRPr sz="1800"/>
            </a:lvl6pPr>
            <a:lvl7pPr marL="3200400" lvl="6" indent="-342900">
              <a:spcBef>
                <a:spcPts val="1600"/>
              </a:spcBef>
              <a:spcAft>
                <a:spcPts val="0"/>
              </a:spcAft>
              <a:buClr>
                <a:srgbClr val="FF8F54"/>
              </a:buClr>
              <a:buSzPts val="1800"/>
              <a:buChar char="●"/>
              <a:defRPr sz="1800"/>
            </a:lvl7pPr>
            <a:lvl8pPr marL="3657600" lvl="7" indent="-342900">
              <a:spcBef>
                <a:spcPts val="1600"/>
              </a:spcBef>
              <a:spcAft>
                <a:spcPts val="0"/>
              </a:spcAft>
              <a:buClr>
                <a:srgbClr val="FF8F54"/>
              </a:buClr>
              <a:buSzPts val="1800"/>
              <a:buChar char="○"/>
              <a:defRPr sz="1800"/>
            </a:lvl8pPr>
            <a:lvl9pPr marL="4114800" lvl="8" indent="-342900">
              <a:spcBef>
                <a:spcPts val="1600"/>
              </a:spcBef>
              <a:spcAft>
                <a:spcPts val="1600"/>
              </a:spcAft>
              <a:buClr>
                <a:srgbClr val="FF8F54"/>
              </a:buClr>
              <a:buSzPts val="1800"/>
              <a:buChar char="■"/>
              <a:defRPr sz="1800"/>
            </a:lvl9pPr>
          </a:lstStyle>
          <a:p>
            <a:endParaRPr/>
          </a:p>
        </p:txBody>
      </p:sp>
      <p:sp>
        <p:nvSpPr>
          <p:cNvPr id="22" name="Google Shape;22;p3"/>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r>
              <a:rPr lang="en"/>
              <a:t>Section</a:t>
            </a:r>
            <a:r>
              <a:rPr lang="en">
                <a:solidFill>
                  <a:srgbClr val="424242"/>
                </a:solidFill>
              </a:rPr>
              <a:t> Title</a:t>
            </a:r>
            <a:r>
              <a:rPr lang="en"/>
              <a:t>  </a:t>
            </a:r>
            <a:r>
              <a:rPr lang="en">
                <a:solidFill>
                  <a:srgbClr val="FF8F54"/>
                </a:solidFill>
              </a:rPr>
              <a:t>|</a:t>
            </a:r>
            <a:r>
              <a:rPr lang="en"/>
              <a:t>  0</a:t>
            </a: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ingle Column – Double Width + Footnote">
  <p:cSld name="TITLE_AND_BODY_1">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EBFC0"/>
              </a:buClr>
              <a:buSzPts val="1800"/>
              <a:buNone/>
              <a:defRPr sz="1800" b="1">
                <a:solidFill>
                  <a:srgbClr val="BEBFC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4"/>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r>
              <a:rPr lang="en"/>
              <a:t>Section</a:t>
            </a:r>
            <a:r>
              <a:rPr lang="en">
                <a:solidFill>
                  <a:srgbClr val="424242"/>
                </a:solidFill>
              </a:rPr>
              <a:t> Title</a:t>
            </a:r>
            <a:r>
              <a:rPr lang="en"/>
              <a:t>  </a:t>
            </a:r>
            <a:r>
              <a:rPr lang="en">
                <a:solidFill>
                  <a:srgbClr val="FF8F54"/>
                </a:solidFill>
              </a:rPr>
              <a:t>|</a:t>
            </a:r>
            <a:r>
              <a:rPr lang="en"/>
              <a:t>  0</a:t>
            </a:r>
            <a:fld id="{00000000-1234-1234-1234-123412341234}" type="slidenum">
              <a:rPr lang="en"/>
              <a:t>‹#›</a:t>
            </a:fld>
            <a:endParaRPr/>
          </a:p>
        </p:txBody>
      </p:sp>
      <p:sp>
        <p:nvSpPr>
          <p:cNvPr id="26" name="Google Shape;26;p4"/>
          <p:cNvSpPr txBox="1">
            <a:spLocks noGrp="1"/>
          </p:cNvSpPr>
          <p:nvPr>
            <p:ph type="body" idx="1"/>
          </p:nvPr>
        </p:nvSpPr>
        <p:spPr>
          <a:xfrm>
            <a:off x="2041800" y="4632725"/>
            <a:ext cx="5060400" cy="486900"/>
          </a:xfrm>
          <a:prstGeom prst="rect">
            <a:avLst/>
          </a:prstGeom>
        </p:spPr>
        <p:txBody>
          <a:bodyPr spcFirstLastPara="1" wrap="square" lIns="91425" tIns="91425" rIns="91425" bIns="91425" anchor="b" anchorCtr="0">
            <a:noAutofit/>
          </a:bodyPr>
          <a:lstStyle>
            <a:lvl1pPr marL="457200" lvl="0" indent="-292100" algn="ctr" rtl="0">
              <a:lnSpc>
                <a:spcPct val="100000"/>
              </a:lnSpc>
              <a:spcBef>
                <a:spcPts val="0"/>
              </a:spcBef>
              <a:spcAft>
                <a:spcPts val="0"/>
              </a:spcAft>
              <a:buSzPts val="1000"/>
              <a:buChar char="●"/>
              <a:defRPr sz="1000" i="1"/>
            </a:lvl1pPr>
            <a:lvl2pPr marL="914400" lvl="1" indent="-292100" algn="ctr" rtl="0">
              <a:lnSpc>
                <a:spcPct val="100000"/>
              </a:lnSpc>
              <a:spcBef>
                <a:spcPts val="0"/>
              </a:spcBef>
              <a:spcAft>
                <a:spcPts val="0"/>
              </a:spcAft>
              <a:buSzPts val="1000"/>
              <a:buChar char="○"/>
              <a:defRPr sz="1000"/>
            </a:lvl2pPr>
            <a:lvl3pPr marL="1371600" lvl="2" indent="-292100" algn="ctr" rtl="0">
              <a:lnSpc>
                <a:spcPct val="100000"/>
              </a:lnSpc>
              <a:spcBef>
                <a:spcPts val="0"/>
              </a:spcBef>
              <a:spcAft>
                <a:spcPts val="0"/>
              </a:spcAft>
              <a:buSzPts val="1000"/>
              <a:buChar char="■"/>
              <a:defRPr sz="1000"/>
            </a:lvl3pPr>
            <a:lvl4pPr marL="1828800" lvl="3" indent="-292100" algn="ctr" rtl="0">
              <a:lnSpc>
                <a:spcPct val="100000"/>
              </a:lnSpc>
              <a:spcBef>
                <a:spcPts val="0"/>
              </a:spcBef>
              <a:spcAft>
                <a:spcPts val="0"/>
              </a:spcAft>
              <a:buSzPts val="1000"/>
              <a:buChar char="●"/>
              <a:defRPr sz="1000"/>
            </a:lvl4pPr>
            <a:lvl5pPr marL="2286000" lvl="4" indent="-292100" algn="ctr" rtl="0">
              <a:lnSpc>
                <a:spcPct val="100000"/>
              </a:lnSpc>
              <a:spcBef>
                <a:spcPts val="0"/>
              </a:spcBef>
              <a:spcAft>
                <a:spcPts val="0"/>
              </a:spcAft>
              <a:buSzPts val="1000"/>
              <a:buChar char="○"/>
              <a:defRPr sz="1000"/>
            </a:lvl5pPr>
            <a:lvl6pPr marL="2743200" lvl="5" indent="-292100" algn="ctr" rtl="0">
              <a:lnSpc>
                <a:spcPct val="100000"/>
              </a:lnSpc>
              <a:spcBef>
                <a:spcPts val="0"/>
              </a:spcBef>
              <a:spcAft>
                <a:spcPts val="0"/>
              </a:spcAft>
              <a:buSzPts val="1000"/>
              <a:buChar char="■"/>
              <a:defRPr sz="1000"/>
            </a:lvl6pPr>
            <a:lvl7pPr marL="3200400" lvl="6" indent="-292100" algn="ctr" rtl="0">
              <a:lnSpc>
                <a:spcPct val="100000"/>
              </a:lnSpc>
              <a:spcBef>
                <a:spcPts val="0"/>
              </a:spcBef>
              <a:spcAft>
                <a:spcPts val="0"/>
              </a:spcAft>
              <a:buSzPts val="1000"/>
              <a:buChar char="●"/>
              <a:defRPr sz="1000"/>
            </a:lvl7pPr>
            <a:lvl8pPr marL="3657600" lvl="7" indent="-292100" algn="ctr" rtl="0">
              <a:lnSpc>
                <a:spcPct val="100000"/>
              </a:lnSpc>
              <a:spcBef>
                <a:spcPts val="0"/>
              </a:spcBef>
              <a:spcAft>
                <a:spcPts val="0"/>
              </a:spcAft>
              <a:buSzPts val="1000"/>
              <a:buChar char="○"/>
              <a:defRPr sz="1000"/>
            </a:lvl8pPr>
            <a:lvl9pPr marL="4114800" lvl="8" indent="-292100" algn="ctr" rtl="0">
              <a:lnSpc>
                <a:spcPct val="100000"/>
              </a:lnSpc>
              <a:spcBef>
                <a:spcPts val="0"/>
              </a:spcBef>
              <a:spcAft>
                <a:spcPts val="0"/>
              </a:spcAft>
              <a:buSzPts val="1000"/>
              <a:buChar char="■"/>
              <a:defRPr sz="1000"/>
            </a:lvl9pPr>
          </a:lstStyle>
          <a:p>
            <a:endParaRPr/>
          </a:p>
        </p:txBody>
      </p:sp>
      <p:sp>
        <p:nvSpPr>
          <p:cNvPr id="27" name="Google Shape;27;p4"/>
          <p:cNvSpPr txBox="1">
            <a:spLocks noGrp="1"/>
          </p:cNvSpPr>
          <p:nvPr>
            <p:ph type="body" idx="2"/>
          </p:nvPr>
        </p:nvSpPr>
        <p:spPr>
          <a:xfrm>
            <a:off x="622725" y="879025"/>
            <a:ext cx="4977000" cy="37584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rgbClr val="FF8F54"/>
              </a:buClr>
              <a:buSzPts val="1800"/>
              <a:buChar char="●"/>
              <a:defRPr sz="1800"/>
            </a:lvl1pPr>
            <a:lvl2pPr marL="914400" lvl="1" indent="-342900" rtl="0">
              <a:spcBef>
                <a:spcPts val="1600"/>
              </a:spcBef>
              <a:spcAft>
                <a:spcPts val="0"/>
              </a:spcAft>
              <a:buClr>
                <a:srgbClr val="FF8F54"/>
              </a:buClr>
              <a:buSzPts val="1800"/>
              <a:buChar char="○"/>
              <a:defRPr sz="1800"/>
            </a:lvl2pPr>
            <a:lvl3pPr marL="1371600" lvl="2" indent="-342900" rtl="0">
              <a:spcBef>
                <a:spcPts val="1600"/>
              </a:spcBef>
              <a:spcAft>
                <a:spcPts val="0"/>
              </a:spcAft>
              <a:buClr>
                <a:srgbClr val="FF8F54"/>
              </a:buClr>
              <a:buSzPts val="1800"/>
              <a:buChar char="■"/>
              <a:defRPr sz="1800"/>
            </a:lvl3pPr>
            <a:lvl4pPr marL="1828800" lvl="3" indent="-342900" rtl="0">
              <a:spcBef>
                <a:spcPts val="1600"/>
              </a:spcBef>
              <a:spcAft>
                <a:spcPts val="0"/>
              </a:spcAft>
              <a:buClr>
                <a:srgbClr val="FF8F54"/>
              </a:buClr>
              <a:buSzPts val="1800"/>
              <a:buChar char="●"/>
              <a:defRPr sz="1800"/>
            </a:lvl4pPr>
            <a:lvl5pPr marL="2286000" lvl="4" indent="-342900" rtl="0">
              <a:spcBef>
                <a:spcPts val="1600"/>
              </a:spcBef>
              <a:spcAft>
                <a:spcPts val="0"/>
              </a:spcAft>
              <a:buClr>
                <a:srgbClr val="FF8F54"/>
              </a:buClr>
              <a:buSzPts val="1800"/>
              <a:buChar char="○"/>
              <a:defRPr sz="1800"/>
            </a:lvl5pPr>
            <a:lvl6pPr marL="2743200" lvl="5" indent="-342900" rtl="0">
              <a:spcBef>
                <a:spcPts val="1600"/>
              </a:spcBef>
              <a:spcAft>
                <a:spcPts val="0"/>
              </a:spcAft>
              <a:buClr>
                <a:srgbClr val="FF8F54"/>
              </a:buClr>
              <a:buSzPts val="1800"/>
              <a:buChar char="■"/>
              <a:defRPr sz="1800"/>
            </a:lvl6pPr>
            <a:lvl7pPr marL="3200400" lvl="6" indent="-342900" rtl="0">
              <a:spcBef>
                <a:spcPts val="1600"/>
              </a:spcBef>
              <a:spcAft>
                <a:spcPts val="0"/>
              </a:spcAft>
              <a:buClr>
                <a:srgbClr val="FF8F54"/>
              </a:buClr>
              <a:buSzPts val="1800"/>
              <a:buChar char="●"/>
              <a:defRPr sz="1800"/>
            </a:lvl7pPr>
            <a:lvl8pPr marL="3657600" lvl="7" indent="-342900" rtl="0">
              <a:spcBef>
                <a:spcPts val="1600"/>
              </a:spcBef>
              <a:spcAft>
                <a:spcPts val="0"/>
              </a:spcAft>
              <a:buClr>
                <a:srgbClr val="FF8F54"/>
              </a:buClr>
              <a:buSzPts val="1800"/>
              <a:buChar char="○"/>
              <a:defRPr sz="1800"/>
            </a:lvl8pPr>
            <a:lvl9pPr marL="4114800" lvl="8" indent="-342900" rtl="0">
              <a:spcBef>
                <a:spcPts val="1600"/>
              </a:spcBef>
              <a:spcAft>
                <a:spcPts val="1600"/>
              </a:spcAft>
              <a:buClr>
                <a:srgbClr val="FF8F54"/>
              </a:buClr>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iple Columns: 3 Image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body" idx="1"/>
          </p:nvPr>
        </p:nvSpPr>
        <p:spPr>
          <a:xfrm>
            <a:off x="622800" y="3266650"/>
            <a:ext cx="2299500" cy="1390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160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5"/>
          <p:cNvSpPr txBox="1">
            <a:spLocks noGrp="1"/>
          </p:cNvSpPr>
          <p:nvPr>
            <p:ph type="body" idx="2"/>
          </p:nvPr>
        </p:nvSpPr>
        <p:spPr>
          <a:xfrm>
            <a:off x="6141500" y="3266650"/>
            <a:ext cx="2299500" cy="1390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160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sp>
        <p:nvSpPr>
          <p:cNvPr id="32" name="Google Shape;32;p5"/>
          <p:cNvSpPr txBox="1">
            <a:spLocks noGrp="1"/>
          </p:cNvSpPr>
          <p:nvPr>
            <p:ph type="body" idx="3"/>
          </p:nvPr>
        </p:nvSpPr>
        <p:spPr>
          <a:xfrm>
            <a:off x="3382150" y="3266650"/>
            <a:ext cx="2299500" cy="1390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160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sp>
        <p:nvSpPr>
          <p:cNvPr id="33" name="Google Shape;33;p5"/>
          <p:cNvSpPr txBox="1">
            <a:spLocks noGrp="1"/>
          </p:cNvSpPr>
          <p:nvPr>
            <p:ph type="sldNum" idx="4"/>
          </p:nvPr>
        </p:nvSpPr>
        <p:spPr>
          <a:xfrm>
            <a:off x="7462823" y="4657286"/>
            <a:ext cx="15375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Section Title  </a:t>
            </a:r>
            <a:r>
              <a:rPr lang="en">
                <a:solidFill>
                  <a:srgbClr val="FF8F54"/>
                </a:solidFill>
              </a:rPr>
              <a:t>|</a:t>
            </a:r>
            <a:r>
              <a:rPr lang="en"/>
              <a:t>  0</a:t>
            </a:r>
            <a:fld id="{00000000-1234-1234-1234-123412341234}" type="slidenum">
              <a:rPr lang="en"/>
              <a:t>‹#›</a:t>
            </a:fld>
            <a:endParaRPr/>
          </a:p>
        </p:txBody>
      </p:sp>
      <p:sp>
        <p:nvSpPr>
          <p:cNvPr id="34" name="Google Shape;34;p5"/>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EBFC0"/>
              </a:buClr>
              <a:buSzPts val="1800"/>
              <a:buNone/>
              <a:defRPr sz="1800" b="1">
                <a:solidFill>
                  <a:srgbClr val="BEBFC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riple Columns: 1 Text, 2 Images">
  <p:cSld name="TITLE_AND_TWO_COLUMNS_1">
    <p:spTree>
      <p:nvGrpSpPr>
        <p:cNvPr id="1" name="Shape 35"/>
        <p:cNvGrpSpPr/>
        <p:nvPr/>
      </p:nvGrpSpPr>
      <p:grpSpPr>
        <a:xfrm>
          <a:off x="0" y="0"/>
          <a:ext cx="0" cy="0"/>
          <a:chOff x="0" y="0"/>
          <a:chExt cx="0" cy="0"/>
        </a:xfrm>
      </p:grpSpPr>
      <p:sp>
        <p:nvSpPr>
          <p:cNvPr id="36" name="Google Shape;36;p6"/>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7" name="Google Shape;37;p6"/>
          <p:cNvSpPr txBox="1">
            <a:spLocks noGrp="1"/>
          </p:cNvSpPr>
          <p:nvPr>
            <p:ph type="body" idx="1"/>
          </p:nvPr>
        </p:nvSpPr>
        <p:spPr>
          <a:xfrm>
            <a:off x="6141500" y="3266650"/>
            <a:ext cx="2299500" cy="1390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160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sp>
        <p:nvSpPr>
          <p:cNvPr id="38" name="Google Shape;38;p6"/>
          <p:cNvSpPr txBox="1">
            <a:spLocks noGrp="1"/>
          </p:cNvSpPr>
          <p:nvPr>
            <p:ph type="body" idx="2"/>
          </p:nvPr>
        </p:nvSpPr>
        <p:spPr>
          <a:xfrm>
            <a:off x="3382150" y="3266650"/>
            <a:ext cx="2299500" cy="1390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160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sp>
        <p:nvSpPr>
          <p:cNvPr id="39" name="Google Shape;39;p6"/>
          <p:cNvSpPr txBox="1">
            <a:spLocks noGrp="1"/>
          </p:cNvSpPr>
          <p:nvPr>
            <p:ph type="sldNum" idx="3"/>
          </p:nvPr>
        </p:nvSpPr>
        <p:spPr>
          <a:xfrm>
            <a:off x="7462823" y="4657286"/>
            <a:ext cx="15375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Section Title  </a:t>
            </a:r>
            <a:r>
              <a:rPr lang="en">
                <a:solidFill>
                  <a:srgbClr val="FF8F54"/>
                </a:solidFill>
              </a:rPr>
              <a:t>|</a:t>
            </a:r>
            <a:r>
              <a:rPr lang="en"/>
              <a:t>  0</a:t>
            </a:r>
            <a:fld id="{00000000-1234-1234-1234-123412341234}" type="slidenum">
              <a:rPr lang="en"/>
              <a:t>‹#›</a:t>
            </a:fld>
            <a:endParaRPr/>
          </a:p>
        </p:txBody>
      </p:sp>
      <p:sp>
        <p:nvSpPr>
          <p:cNvPr id="40" name="Google Shape;40;p6"/>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EBFC0"/>
              </a:buClr>
              <a:buSzPts val="1800"/>
              <a:buNone/>
              <a:defRPr sz="1800" b="1">
                <a:solidFill>
                  <a:srgbClr val="BEBFC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6"/>
          <p:cNvSpPr txBox="1">
            <a:spLocks noGrp="1"/>
          </p:cNvSpPr>
          <p:nvPr>
            <p:ph type="body" idx="4"/>
          </p:nvPr>
        </p:nvSpPr>
        <p:spPr>
          <a:xfrm>
            <a:off x="622725" y="879025"/>
            <a:ext cx="2299500" cy="3758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sz="1400"/>
            </a:lvl2pPr>
            <a:lvl3pPr marL="1371600" lvl="2" indent="-317500" rtl="0">
              <a:spcBef>
                <a:spcPts val="1600"/>
              </a:spcBef>
              <a:spcAft>
                <a:spcPts val="0"/>
              </a:spcAft>
              <a:buSzPts val="1400"/>
              <a:buChar char="■"/>
              <a:defRPr sz="1400"/>
            </a:lvl3pPr>
            <a:lvl4pPr marL="1828800" lvl="3" indent="-317500" rtl="0">
              <a:spcBef>
                <a:spcPts val="1600"/>
              </a:spcBef>
              <a:spcAft>
                <a:spcPts val="0"/>
              </a:spcAft>
              <a:buSzPts val="1400"/>
              <a:buChar char="●"/>
              <a:defRPr sz="1400"/>
            </a:lvl4pPr>
            <a:lvl5pPr marL="2286000" lvl="4" indent="-317500" rtl="0">
              <a:spcBef>
                <a:spcPts val="1600"/>
              </a:spcBef>
              <a:spcAft>
                <a:spcPts val="0"/>
              </a:spcAft>
              <a:buSzPts val="1400"/>
              <a:buChar char="○"/>
              <a:defRPr sz="1400"/>
            </a:lvl5pPr>
            <a:lvl6pPr marL="2743200" lvl="5" indent="-317500" rtl="0">
              <a:spcBef>
                <a:spcPts val="1600"/>
              </a:spcBef>
              <a:spcAft>
                <a:spcPts val="0"/>
              </a:spcAft>
              <a:buSzPts val="1400"/>
              <a:buChar char="■"/>
              <a:defRPr sz="1400"/>
            </a:lvl6pPr>
            <a:lvl7pPr marL="3200400" lvl="6" indent="-317500" rtl="0">
              <a:spcBef>
                <a:spcPts val="1600"/>
              </a:spcBef>
              <a:spcAft>
                <a:spcPts val="0"/>
              </a:spcAft>
              <a:buSzPts val="1400"/>
              <a:buChar char="●"/>
              <a:defRPr sz="1400"/>
            </a:lvl7pPr>
            <a:lvl8pPr marL="3657600" lvl="7" indent="-317500" rtl="0">
              <a:spcBef>
                <a:spcPts val="1600"/>
              </a:spcBef>
              <a:spcAft>
                <a:spcPts val="0"/>
              </a:spcAft>
              <a:buSzPts val="1400"/>
              <a:buChar char="○"/>
              <a:defRPr sz="1400"/>
            </a:lvl8pPr>
            <a:lvl9pPr marL="4114800" lvl="8" indent="-317500" rtl="0">
              <a:spcBef>
                <a:spcPts val="1600"/>
              </a:spcBef>
              <a:spcAft>
                <a:spcPts val="1600"/>
              </a:spcAft>
              <a:buSzPts val="1400"/>
              <a:buChar char="■"/>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4" name="Google Shape;4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5" name="Google Shape;45;p7"/>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55600">
              <a:spcBef>
                <a:spcPts val="0"/>
              </a:spcBef>
              <a:spcAft>
                <a:spcPts val="0"/>
              </a:spcAft>
              <a:buSzPts val="2000"/>
              <a:buChar char="●"/>
              <a:defRPr/>
            </a:lvl1pPr>
            <a:lvl2pPr marL="914400" lvl="1" indent="-355600">
              <a:spcBef>
                <a:spcPts val="1600"/>
              </a:spcBef>
              <a:spcAft>
                <a:spcPts val="0"/>
              </a:spcAft>
              <a:buSzPts val="2000"/>
              <a:buChar char="○"/>
              <a:defRPr/>
            </a:lvl2pPr>
            <a:lvl3pPr marL="1371600" lvl="2" indent="-355600">
              <a:spcBef>
                <a:spcPts val="1600"/>
              </a:spcBef>
              <a:spcAft>
                <a:spcPts val="0"/>
              </a:spcAft>
              <a:buSzPts val="2000"/>
              <a:buChar char="■"/>
              <a:defRPr/>
            </a:lvl3pPr>
            <a:lvl4pPr marL="1828800" lvl="3" indent="-355600">
              <a:spcBef>
                <a:spcPts val="1600"/>
              </a:spcBef>
              <a:spcAft>
                <a:spcPts val="0"/>
              </a:spcAft>
              <a:buSzPts val="2000"/>
              <a:buChar char="●"/>
              <a:defRPr/>
            </a:lvl4pPr>
            <a:lvl5pPr marL="2286000" lvl="4" indent="-355600">
              <a:spcBef>
                <a:spcPts val="1600"/>
              </a:spcBef>
              <a:spcAft>
                <a:spcPts val="0"/>
              </a:spcAft>
              <a:buSzPts val="2000"/>
              <a:buChar char="○"/>
              <a:defRPr/>
            </a:lvl5pPr>
            <a:lvl6pPr marL="2743200" lvl="5" indent="-355600">
              <a:spcBef>
                <a:spcPts val="1600"/>
              </a:spcBef>
              <a:spcAft>
                <a:spcPts val="0"/>
              </a:spcAft>
              <a:buSzPts val="2000"/>
              <a:buChar char="■"/>
              <a:defRPr/>
            </a:lvl6pPr>
            <a:lvl7pPr marL="3200400" lvl="6" indent="-355600">
              <a:spcBef>
                <a:spcPts val="1600"/>
              </a:spcBef>
              <a:spcAft>
                <a:spcPts val="0"/>
              </a:spcAft>
              <a:buSzPts val="2000"/>
              <a:buChar char="●"/>
              <a:defRPr/>
            </a:lvl7pPr>
            <a:lvl8pPr marL="3657600" lvl="7" indent="-355600">
              <a:spcBef>
                <a:spcPts val="1600"/>
              </a:spcBef>
              <a:spcAft>
                <a:spcPts val="0"/>
              </a:spcAft>
              <a:buSzPts val="2000"/>
              <a:buChar char="○"/>
              <a:defRPr/>
            </a:lvl8pPr>
            <a:lvl9pPr marL="4114800" lvl="8" indent="-355600">
              <a:spcBef>
                <a:spcPts val="1600"/>
              </a:spcBef>
              <a:spcAft>
                <a:spcPts val="1600"/>
              </a:spcAft>
              <a:buSzPts val="2000"/>
              <a:buChar char="■"/>
              <a:defRPr/>
            </a:lvl9pPr>
          </a:lstStyle>
          <a:p>
            <a:endParaRPr/>
          </a:p>
        </p:txBody>
      </p:sp>
      <p:sp>
        <p:nvSpPr>
          <p:cNvPr id="51" name="Google Shape;51;p8"/>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000"/>
              <a:buNone/>
              <a:defRPr/>
            </a:lvl1pPr>
          </a:lstStyle>
          <a:p>
            <a:endParaRPr/>
          </a:p>
        </p:txBody>
      </p:sp>
      <p:sp>
        <p:nvSpPr>
          <p:cNvPr id="54" name="Google Shape;54;p9"/>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55600" algn="ctr">
              <a:spcBef>
                <a:spcPts val="0"/>
              </a:spcBef>
              <a:spcAft>
                <a:spcPts val="0"/>
              </a:spcAft>
              <a:buSzPts val="2000"/>
              <a:buChar char="●"/>
              <a:defRPr/>
            </a:lvl1pPr>
            <a:lvl2pPr marL="914400" lvl="1" indent="-355600" algn="ctr">
              <a:spcBef>
                <a:spcPts val="1600"/>
              </a:spcBef>
              <a:spcAft>
                <a:spcPts val="0"/>
              </a:spcAft>
              <a:buSzPts val="2000"/>
              <a:buChar char="○"/>
              <a:defRPr/>
            </a:lvl2pPr>
            <a:lvl3pPr marL="1371600" lvl="2" indent="-355600" algn="ctr">
              <a:spcBef>
                <a:spcPts val="1600"/>
              </a:spcBef>
              <a:spcAft>
                <a:spcPts val="0"/>
              </a:spcAft>
              <a:buSzPts val="2000"/>
              <a:buChar char="■"/>
              <a:defRPr/>
            </a:lvl3pPr>
            <a:lvl4pPr marL="1828800" lvl="3" indent="-355600" algn="ctr">
              <a:spcBef>
                <a:spcPts val="1600"/>
              </a:spcBef>
              <a:spcAft>
                <a:spcPts val="0"/>
              </a:spcAft>
              <a:buSzPts val="2000"/>
              <a:buChar char="●"/>
              <a:defRPr/>
            </a:lvl4pPr>
            <a:lvl5pPr marL="2286000" lvl="4" indent="-355600" algn="ctr">
              <a:spcBef>
                <a:spcPts val="1600"/>
              </a:spcBef>
              <a:spcAft>
                <a:spcPts val="0"/>
              </a:spcAft>
              <a:buSzPts val="2000"/>
              <a:buChar char="○"/>
              <a:defRPr/>
            </a:lvl5pPr>
            <a:lvl6pPr marL="2743200" lvl="5" indent="-355600" algn="ctr">
              <a:spcBef>
                <a:spcPts val="1600"/>
              </a:spcBef>
              <a:spcAft>
                <a:spcPts val="0"/>
              </a:spcAft>
              <a:buSzPts val="2000"/>
              <a:buChar char="■"/>
              <a:defRPr/>
            </a:lvl6pPr>
            <a:lvl7pPr marL="3200400" lvl="6" indent="-355600" algn="ctr">
              <a:spcBef>
                <a:spcPts val="1600"/>
              </a:spcBef>
              <a:spcAft>
                <a:spcPts val="0"/>
              </a:spcAft>
              <a:buSzPts val="2000"/>
              <a:buChar char="●"/>
              <a:defRPr/>
            </a:lvl7pPr>
            <a:lvl8pPr marL="3657600" lvl="7" indent="-355600" algn="ctr">
              <a:spcBef>
                <a:spcPts val="1600"/>
              </a:spcBef>
              <a:spcAft>
                <a:spcPts val="0"/>
              </a:spcAft>
              <a:buSzPts val="2000"/>
              <a:buChar char="○"/>
              <a:defRPr/>
            </a:lvl8pPr>
            <a:lvl9pPr marL="4114800" lvl="8" indent="-355600" algn="ctr">
              <a:spcBef>
                <a:spcPts val="1600"/>
              </a:spcBef>
              <a:spcAft>
                <a:spcPts val="1600"/>
              </a:spcAft>
              <a:buSzPts val="2000"/>
              <a:buChar char="■"/>
              <a:defRPr/>
            </a:lvl9pPr>
          </a:lstStyle>
          <a:p>
            <a:endParaRPr/>
          </a:p>
        </p:txBody>
      </p:sp>
      <p:sp>
        <p:nvSpPr>
          <p:cNvPr id="58" name="Google Shape;58;p10"/>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2800" y="213800"/>
            <a:ext cx="8520600" cy="665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BEBFC0"/>
              </a:buClr>
              <a:buSzPts val="1800"/>
              <a:buFont typeface="Proxima Nova"/>
              <a:buNone/>
              <a:defRPr sz="1800" b="1">
                <a:solidFill>
                  <a:srgbClr val="BEBFC0"/>
                </a:solidFill>
                <a:latin typeface="Proxima Nova"/>
                <a:ea typeface="Proxima Nova"/>
                <a:cs typeface="Proxima Nova"/>
                <a:sym typeface="Proxima Nov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2800" y="879025"/>
            <a:ext cx="8209500" cy="3689700"/>
          </a:xfrm>
          <a:prstGeom prst="rect">
            <a:avLst/>
          </a:prstGeom>
          <a:noFill/>
          <a:ln>
            <a:noFill/>
          </a:ln>
        </p:spPr>
        <p:txBody>
          <a:bodyPr spcFirstLastPara="1" wrap="square" lIns="91425" tIns="91425" rIns="91425" bIns="91425" anchor="t" anchorCtr="0">
            <a:noAutofit/>
          </a:bodyPr>
          <a:lstStyle>
            <a:lvl1pPr marL="457200" lvl="0" indent="-355600">
              <a:lnSpc>
                <a:spcPct val="115000"/>
              </a:lnSpc>
              <a:spcBef>
                <a:spcPts val="0"/>
              </a:spcBef>
              <a:spcAft>
                <a:spcPts val="0"/>
              </a:spcAft>
              <a:buClr>
                <a:srgbClr val="424242"/>
              </a:buClr>
              <a:buSzPts val="2000"/>
              <a:buFont typeface="Proxima Nova"/>
              <a:buChar char="●"/>
              <a:defRPr sz="2000">
                <a:solidFill>
                  <a:srgbClr val="424242"/>
                </a:solidFill>
                <a:latin typeface="Proxima Nova"/>
                <a:ea typeface="Proxima Nova"/>
                <a:cs typeface="Proxima Nova"/>
                <a:sym typeface="Proxima Nova"/>
              </a:defRPr>
            </a:lvl1pPr>
            <a:lvl2pPr marL="914400" lvl="1" indent="-355600">
              <a:lnSpc>
                <a:spcPct val="115000"/>
              </a:lnSpc>
              <a:spcBef>
                <a:spcPts val="1600"/>
              </a:spcBef>
              <a:spcAft>
                <a:spcPts val="0"/>
              </a:spcAft>
              <a:buClr>
                <a:srgbClr val="424242"/>
              </a:buClr>
              <a:buSzPts val="2000"/>
              <a:buFont typeface="Proxima Nova"/>
              <a:buChar char="○"/>
              <a:defRPr sz="2000">
                <a:solidFill>
                  <a:srgbClr val="424242"/>
                </a:solidFill>
                <a:latin typeface="Proxima Nova"/>
                <a:ea typeface="Proxima Nova"/>
                <a:cs typeface="Proxima Nova"/>
                <a:sym typeface="Proxima Nova"/>
              </a:defRPr>
            </a:lvl2pPr>
            <a:lvl3pPr marL="1371600" lvl="2" indent="-355600">
              <a:lnSpc>
                <a:spcPct val="115000"/>
              </a:lnSpc>
              <a:spcBef>
                <a:spcPts val="1600"/>
              </a:spcBef>
              <a:spcAft>
                <a:spcPts val="0"/>
              </a:spcAft>
              <a:buClr>
                <a:srgbClr val="424242"/>
              </a:buClr>
              <a:buSzPts val="2000"/>
              <a:buFont typeface="Proxima Nova"/>
              <a:buChar char="■"/>
              <a:defRPr sz="2000">
                <a:solidFill>
                  <a:srgbClr val="424242"/>
                </a:solidFill>
                <a:latin typeface="Proxima Nova"/>
                <a:ea typeface="Proxima Nova"/>
                <a:cs typeface="Proxima Nova"/>
                <a:sym typeface="Proxima Nova"/>
              </a:defRPr>
            </a:lvl3pPr>
            <a:lvl4pPr marL="1828800" lvl="3" indent="-355600">
              <a:lnSpc>
                <a:spcPct val="115000"/>
              </a:lnSpc>
              <a:spcBef>
                <a:spcPts val="1600"/>
              </a:spcBef>
              <a:spcAft>
                <a:spcPts val="0"/>
              </a:spcAft>
              <a:buClr>
                <a:srgbClr val="424242"/>
              </a:buClr>
              <a:buSzPts val="2000"/>
              <a:buFont typeface="Proxima Nova"/>
              <a:buChar char="●"/>
              <a:defRPr sz="2000">
                <a:solidFill>
                  <a:srgbClr val="424242"/>
                </a:solidFill>
                <a:latin typeface="Proxima Nova"/>
                <a:ea typeface="Proxima Nova"/>
                <a:cs typeface="Proxima Nova"/>
                <a:sym typeface="Proxima Nova"/>
              </a:defRPr>
            </a:lvl4pPr>
            <a:lvl5pPr marL="2286000" lvl="4" indent="-355600">
              <a:lnSpc>
                <a:spcPct val="115000"/>
              </a:lnSpc>
              <a:spcBef>
                <a:spcPts val="1600"/>
              </a:spcBef>
              <a:spcAft>
                <a:spcPts val="0"/>
              </a:spcAft>
              <a:buClr>
                <a:srgbClr val="424242"/>
              </a:buClr>
              <a:buSzPts val="2000"/>
              <a:buFont typeface="Proxima Nova"/>
              <a:buChar char="○"/>
              <a:defRPr sz="2000">
                <a:solidFill>
                  <a:srgbClr val="424242"/>
                </a:solidFill>
                <a:latin typeface="Proxima Nova"/>
                <a:ea typeface="Proxima Nova"/>
                <a:cs typeface="Proxima Nova"/>
                <a:sym typeface="Proxima Nova"/>
              </a:defRPr>
            </a:lvl5pPr>
            <a:lvl6pPr marL="2743200" lvl="5" indent="-355600">
              <a:lnSpc>
                <a:spcPct val="115000"/>
              </a:lnSpc>
              <a:spcBef>
                <a:spcPts val="1600"/>
              </a:spcBef>
              <a:spcAft>
                <a:spcPts val="0"/>
              </a:spcAft>
              <a:buClr>
                <a:srgbClr val="424242"/>
              </a:buClr>
              <a:buSzPts val="2000"/>
              <a:buFont typeface="Proxima Nova"/>
              <a:buChar char="■"/>
              <a:defRPr sz="2000">
                <a:solidFill>
                  <a:srgbClr val="424242"/>
                </a:solidFill>
                <a:latin typeface="Proxima Nova"/>
                <a:ea typeface="Proxima Nova"/>
                <a:cs typeface="Proxima Nova"/>
                <a:sym typeface="Proxima Nova"/>
              </a:defRPr>
            </a:lvl6pPr>
            <a:lvl7pPr marL="3200400" lvl="6" indent="-355600">
              <a:lnSpc>
                <a:spcPct val="115000"/>
              </a:lnSpc>
              <a:spcBef>
                <a:spcPts val="1600"/>
              </a:spcBef>
              <a:spcAft>
                <a:spcPts val="0"/>
              </a:spcAft>
              <a:buClr>
                <a:srgbClr val="424242"/>
              </a:buClr>
              <a:buSzPts val="2000"/>
              <a:buFont typeface="Proxima Nova"/>
              <a:buChar char="●"/>
              <a:defRPr sz="2000">
                <a:solidFill>
                  <a:srgbClr val="424242"/>
                </a:solidFill>
                <a:latin typeface="Proxima Nova"/>
                <a:ea typeface="Proxima Nova"/>
                <a:cs typeface="Proxima Nova"/>
                <a:sym typeface="Proxima Nova"/>
              </a:defRPr>
            </a:lvl7pPr>
            <a:lvl8pPr marL="3657600" lvl="7" indent="-355600">
              <a:lnSpc>
                <a:spcPct val="115000"/>
              </a:lnSpc>
              <a:spcBef>
                <a:spcPts val="1600"/>
              </a:spcBef>
              <a:spcAft>
                <a:spcPts val="0"/>
              </a:spcAft>
              <a:buClr>
                <a:srgbClr val="424242"/>
              </a:buClr>
              <a:buSzPts val="2000"/>
              <a:buFont typeface="Proxima Nova"/>
              <a:buChar char="○"/>
              <a:defRPr sz="2000">
                <a:solidFill>
                  <a:srgbClr val="424242"/>
                </a:solidFill>
                <a:latin typeface="Proxima Nova"/>
                <a:ea typeface="Proxima Nova"/>
                <a:cs typeface="Proxima Nova"/>
                <a:sym typeface="Proxima Nova"/>
              </a:defRPr>
            </a:lvl8pPr>
            <a:lvl9pPr marL="4114800" lvl="8" indent="-355600">
              <a:lnSpc>
                <a:spcPct val="115000"/>
              </a:lnSpc>
              <a:spcBef>
                <a:spcPts val="1600"/>
              </a:spcBef>
              <a:spcAft>
                <a:spcPts val="1600"/>
              </a:spcAft>
              <a:buClr>
                <a:srgbClr val="424242"/>
              </a:buClr>
              <a:buSzPts val="2000"/>
              <a:buFont typeface="Proxima Nova"/>
              <a:buChar char="■"/>
              <a:defRPr sz="2000">
                <a:solidFill>
                  <a:srgbClr val="42424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7462823" y="4657286"/>
            <a:ext cx="15375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424242"/>
                </a:solidFill>
                <a:latin typeface="Proxima Nova"/>
                <a:ea typeface="Proxima Nova"/>
                <a:cs typeface="Proxima Nova"/>
                <a:sym typeface="Proxima Nova"/>
              </a:defRPr>
            </a:lvl1pPr>
            <a:lvl2pPr lvl="1" algn="r">
              <a:buNone/>
              <a:defRPr sz="1000">
                <a:solidFill>
                  <a:srgbClr val="424242"/>
                </a:solidFill>
                <a:latin typeface="Proxima Nova"/>
                <a:ea typeface="Proxima Nova"/>
                <a:cs typeface="Proxima Nova"/>
                <a:sym typeface="Proxima Nova"/>
              </a:defRPr>
            </a:lvl2pPr>
            <a:lvl3pPr lvl="2" algn="r">
              <a:buNone/>
              <a:defRPr sz="1000">
                <a:solidFill>
                  <a:srgbClr val="424242"/>
                </a:solidFill>
                <a:latin typeface="Proxima Nova"/>
                <a:ea typeface="Proxima Nova"/>
                <a:cs typeface="Proxima Nova"/>
                <a:sym typeface="Proxima Nova"/>
              </a:defRPr>
            </a:lvl3pPr>
            <a:lvl4pPr lvl="3" algn="r">
              <a:buNone/>
              <a:defRPr sz="1000">
                <a:solidFill>
                  <a:srgbClr val="424242"/>
                </a:solidFill>
                <a:latin typeface="Proxima Nova"/>
                <a:ea typeface="Proxima Nova"/>
                <a:cs typeface="Proxima Nova"/>
                <a:sym typeface="Proxima Nova"/>
              </a:defRPr>
            </a:lvl4pPr>
            <a:lvl5pPr lvl="4" algn="r">
              <a:buNone/>
              <a:defRPr sz="1000">
                <a:solidFill>
                  <a:srgbClr val="424242"/>
                </a:solidFill>
                <a:latin typeface="Proxima Nova"/>
                <a:ea typeface="Proxima Nova"/>
                <a:cs typeface="Proxima Nova"/>
                <a:sym typeface="Proxima Nova"/>
              </a:defRPr>
            </a:lvl5pPr>
            <a:lvl6pPr lvl="5" algn="r">
              <a:buNone/>
              <a:defRPr sz="1000">
                <a:solidFill>
                  <a:srgbClr val="424242"/>
                </a:solidFill>
                <a:latin typeface="Proxima Nova"/>
                <a:ea typeface="Proxima Nova"/>
                <a:cs typeface="Proxima Nova"/>
                <a:sym typeface="Proxima Nova"/>
              </a:defRPr>
            </a:lvl6pPr>
            <a:lvl7pPr lvl="6" algn="r">
              <a:buNone/>
              <a:defRPr sz="1000">
                <a:solidFill>
                  <a:srgbClr val="424242"/>
                </a:solidFill>
                <a:latin typeface="Proxima Nova"/>
                <a:ea typeface="Proxima Nova"/>
                <a:cs typeface="Proxima Nova"/>
                <a:sym typeface="Proxima Nova"/>
              </a:defRPr>
            </a:lvl7pPr>
            <a:lvl8pPr lvl="7" algn="r">
              <a:buNone/>
              <a:defRPr sz="1000">
                <a:solidFill>
                  <a:srgbClr val="424242"/>
                </a:solidFill>
                <a:latin typeface="Proxima Nova"/>
                <a:ea typeface="Proxima Nova"/>
                <a:cs typeface="Proxima Nova"/>
                <a:sym typeface="Proxima Nova"/>
              </a:defRPr>
            </a:lvl8pPr>
            <a:lvl9pPr lvl="8" algn="r">
              <a:buNone/>
              <a:defRPr sz="1000">
                <a:solidFill>
                  <a:srgbClr val="424242"/>
                </a:solidFill>
                <a:latin typeface="Proxima Nova"/>
                <a:ea typeface="Proxima Nova"/>
                <a:cs typeface="Proxima Nova"/>
                <a:sym typeface="Proxima Nova"/>
              </a:defRPr>
            </a:lvl9pPr>
          </a:lstStyle>
          <a:p>
            <a:pPr marL="0" lvl="0" indent="0" algn="r" rtl="0">
              <a:spcBef>
                <a:spcPts val="0"/>
              </a:spcBef>
              <a:spcAft>
                <a:spcPts val="0"/>
              </a:spcAft>
              <a:buNone/>
            </a:pPr>
            <a:r>
              <a:rPr lang="en"/>
              <a:t>Section Name</a:t>
            </a:r>
            <a:r>
              <a:rPr lang="en">
                <a:solidFill>
                  <a:schemeClr val="dk2"/>
                </a:solidFill>
              </a:rPr>
              <a:t>  </a:t>
            </a:r>
            <a:r>
              <a:rPr lang="en">
                <a:solidFill>
                  <a:srgbClr val="FF8F54"/>
                </a:solidFill>
              </a:rPr>
              <a:t>|</a:t>
            </a:r>
            <a:r>
              <a:rPr lang="en">
                <a:solidFill>
                  <a:schemeClr val="dk2"/>
                </a:solidFill>
              </a:rPr>
              <a:t>  </a:t>
            </a:r>
            <a:r>
              <a:rPr lang="en"/>
              <a:t>0</a:t>
            </a:r>
            <a:fld id="{00000000-1234-1234-1234-123412341234}" type="slidenum">
              <a:rPr lang="en"/>
              <a:t>‹#›</a:t>
            </a:fld>
            <a:endParaRPr/>
          </a:p>
        </p:txBody>
      </p:sp>
      <p:grpSp>
        <p:nvGrpSpPr>
          <p:cNvPr id="9" name="Google Shape;9;p1"/>
          <p:cNvGrpSpPr/>
          <p:nvPr/>
        </p:nvGrpSpPr>
        <p:grpSpPr>
          <a:xfrm>
            <a:off x="0" y="879025"/>
            <a:ext cx="9144150" cy="3758400"/>
            <a:chOff x="0" y="879025"/>
            <a:chExt cx="9144150" cy="3758400"/>
          </a:xfrm>
        </p:grpSpPr>
        <p:sp>
          <p:nvSpPr>
            <p:cNvPr id="10" name="Google Shape;10;p1"/>
            <p:cNvSpPr/>
            <p:nvPr/>
          </p:nvSpPr>
          <p:spPr>
            <a:xfrm>
              <a:off x="0" y="879025"/>
              <a:ext cx="622800" cy="37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1" name="Google Shape;11;p1"/>
            <p:cNvSpPr/>
            <p:nvPr/>
          </p:nvSpPr>
          <p:spPr>
            <a:xfrm>
              <a:off x="8521200" y="879025"/>
              <a:ext cx="622800" cy="37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2" name="Google Shape;12;p1"/>
            <p:cNvSpPr/>
            <p:nvPr/>
          </p:nvSpPr>
          <p:spPr>
            <a:xfrm>
              <a:off x="5679442" y="879025"/>
              <a:ext cx="555600" cy="37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3" name="Google Shape;13;p1"/>
            <p:cNvSpPr/>
            <p:nvPr/>
          </p:nvSpPr>
          <p:spPr>
            <a:xfrm>
              <a:off x="2908958" y="879025"/>
              <a:ext cx="555600" cy="37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 name="Google Shape;14;p1"/>
            <p:cNvSpPr/>
            <p:nvPr/>
          </p:nvSpPr>
          <p:spPr>
            <a:xfrm>
              <a:off x="0" y="879025"/>
              <a:ext cx="694200" cy="37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5" name="Google Shape;15;p1"/>
            <p:cNvSpPr/>
            <p:nvPr/>
          </p:nvSpPr>
          <p:spPr>
            <a:xfrm>
              <a:off x="8449950" y="879025"/>
              <a:ext cx="694200" cy="37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freecodecamp.org/news/what-is-a-correlation-coefficient-r-value-in-statistics-explains/"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www.researchandmarkets.com/r/2qzkcd"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echrepublic.com/blog/microsoft-office/how-to-configure-an-excel-file-for-use-in-power-bi/"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3"/>
          <p:cNvPicPr preferRelativeResize="0"/>
          <p:nvPr/>
        </p:nvPicPr>
        <p:blipFill>
          <a:blip r:embed="rId3">
            <a:alphaModFix/>
          </a:blip>
          <a:stretch>
            <a:fillRect/>
          </a:stretch>
        </p:blipFill>
        <p:spPr>
          <a:xfrm>
            <a:off x="-228600" y="814000"/>
            <a:ext cx="7227674" cy="4517324"/>
          </a:xfrm>
          <a:prstGeom prst="rect">
            <a:avLst/>
          </a:prstGeom>
          <a:noFill/>
          <a:ln>
            <a:noFill/>
          </a:ln>
        </p:spPr>
      </p:pic>
      <p:sp>
        <p:nvSpPr>
          <p:cNvPr id="70" name="Google Shape;70;p13"/>
          <p:cNvSpPr txBox="1">
            <a:spLocks noGrp="1"/>
          </p:cNvSpPr>
          <p:nvPr>
            <p:ph type="ctrTitle"/>
          </p:nvPr>
        </p:nvSpPr>
        <p:spPr>
          <a:xfrm>
            <a:off x="715978" y="1466"/>
            <a:ext cx="8279100" cy="96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300"/>
              <a:t>The Data-Driven Communicator:</a:t>
            </a:r>
            <a:endParaRPr sz="4300"/>
          </a:p>
        </p:txBody>
      </p:sp>
      <p:sp>
        <p:nvSpPr>
          <p:cNvPr id="71" name="Google Shape;71;p13"/>
          <p:cNvSpPr txBox="1">
            <a:spLocks noGrp="1"/>
          </p:cNvSpPr>
          <p:nvPr>
            <p:ph type="subTitle" idx="1"/>
          </p:nvPr>
        </p:nvSpPr>
        <p:spPr>
          <a:xfrm>
            <a:off x="591778" y="711235"/>
            <a:ext cx="82953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Crash Course in Social Listening, Analyzing Brand Voice, Understanding Sentiment, and More...</a:t>
            </a:r>
            <a:endParaRPr b="0">
              <a:solidFill>
                <a:srgbClr val="FF8F54"/>
              </a:solidFill>
            </a:endParaRPr>
          </a:p>
        </p:txBody>
      </p:sp>
      <p:sp>
        <p:nvSpPr>
          <p:cNvPr id="72" name="Google Shape;72;p13"/>
          <p:cNvSpPr txBox="1">
            <a:spLocks noGrp="1"/>
          </p:cNvSpPr>
          <p:nvPr>
            <p:ph type="subTitle" idx="1"/>
          </p:nvPr>
        </p:nvSpPr>
        <p:spPr>
          <a:xfrm>
            <a:off x="699775" y="4350891"/>
            <a:ext cx="82953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8F54"/>
                </a:solidFill>
              </a:rPr>
              <a:t>Alexander Rose</a:t>
            </a:r>
            <a:endParaRPr>
              <a:solidFill>
                <a:srgbClr val="FF8F54"/>
              </a:solidFill>
            </a:endParaRPr>
          </a:p>
          <a:p>
            <a:pPr marL="0" lvl="0" indent="0" algn="r" rtl="0">
              <a:spcBef>
                <a:spcPts val="0"/>
              </a:spcBef>
              <a:spcAft>
                <a:spcPts val="0"/>
              </a:spcAft>
              <a:buNone/>
            </a:pPr>
            <a:r>
              <a:rPr lang="en"/>
              <a:t>Assc. Manager, Data Analytics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A479"/>
        </a:solidFill>
        <a:effectLst/>
      </p:bgPr>
    </p:bg>
    <p:spTree>
      <p:nvGrpSpPr>
        <p:cNvPr id="1" name="Shape 161"/>
        <p:cNvGrpSpPr/>
        <p:nvPr/>
      </p:nvGrpSpPr>
      <p:grpSpPr>
        <a:xfrm>
          <a:off x="0" y="0"/>
          <a:ext cx="0" cy="0"/>
          <a:chOff x="0" y="0"/>
          <a:chExt cx="0" cy="0"/>
        </a:xfrm>
      </p:grpSpPr>
      <p:sp>
        <p:nvSpPr>
          <p:cNvPr id="162" name="Google Shape;162;p22"/>
          <p:cNvSpPr txBox="1">
            <a:spLocks noGrp="1"/>
          </p:cNvSpPr>
          <p:nvPr>
            <p:ph type="body" idx="4294967295"/>
          </p:nvPr>
        </p:nvSpPr>
        <p:spPr>
          <a:xfrm>
            <a:off x="798600" y="696300"/>
            <a:ext cx="7869900" cy="3750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 sz="3000" b="1">
                <a:solidFill>
                  <a:srgbClr val="FFFFFF"/>
                </a:solidFill>
              </a:rPr>
              <a:t>Brand Voice Differentiation</a:t>
            </a:r>
            <a:endParaRPr sz="3000" b="1">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body" idx="4294967295"/>
          </p:nvPr>
        </p:nvSpPr>
        <p:spPr>
          <a:xfrm>
            <a:off x="687825" y="1338600"/>
            <a:ext cx="7825200" cy="24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FF8F54"/>
                </a:solidFill>
              </a:rPr>
              <a:t>We’ll create a “voice print” based on how frequently a brand uses certain words and then compare “voice prints” between brands.</a:t>
            </a:r>
            <a:endParaRPr sz="3000" b="1">
              <a:solidFill>
                <a:srgbClr val="FF8F54"/>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Brand Voice Differentiation  </a:t>
            </a:r>
            <a:r>
              <a:rPr lang="en"/>
              <a:t>|  Approach</a:t>
            </a:r>
            <a:endParaRPr b="0">
              <a:solidFill>
                <a:srgbClr val="FF8F54"/>
              </a:solidFill>
            </a:endParaRPr>
          </a:p>
        </p:txBody>
      </p:sp>
      <p:sp>
        <p:nvSpPr>
          <p:cNvPr id="173" name="Google Shape;173;p24"/>
          <p:cNvSpPr txBox="1">
            <a:spLocks noGrp="1"/>
          </p:cNvSpPr>
          <p:nvPr>
            <p:ph type="sldNum" idx="12"/>
          </p:nvPr>
        </p:nvSpPr>
        <p:spPr>
          <a:xfrm>
            <a:off x="7313175" y="4657275"/>
            <a:ext cx="16872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Analytical Approach  </a:t>
            </a:r>
            <a:r>
              <a:rPr lang="en">
                <a:solidFill>
                  <a:srgbClr val="FF8F54"/>
                </a:solidFill>
              </a:rPr>
              <a:t>|</a:t>
            </a:r>
            <a:r>
              <a:rPr lang="en"/>
              <a:t>  </a:t>
            </a:r>
            <a:fld id="{00000000-1234-1234-1234-123412341234}" type="slidenum">
              <a:rPr lang="en"/>
              <a:t>12</a:t>
            </a:fld>
            <a:endParaRPr/>
          </a:p>
        </p:txBody>
      </p:sp>
      <p:pic>
        <p:nvPicPr>
          <p:cNvPr id="174" name="Google Shape;174;p24"/>
          <p:cNvPicPr preferRelativeResize="0"/>
          <p:nvPr/>
        </p:nvPicPr>
        <p:blipFill>
          <a:blip r:embed="rId3">
            <a:alphaModFix/>
          </a:blip>
          <a:stretch>
            <a:fillRect/>
          </a:stretch>
        </p:blipFill>
        <p:spPr>
          <a:xfrm>
            <a:off x="152400" y="1401087"/>
            <a:ext cx="8839200" cy="23413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5"/>
          <p:cNvPicPr preferRelativeResize="0"/>
          <p:nvPr/>
        </p:nvPicPr>
        <p:blipFill>
          <a:blip r:embed="rId3">
            <a:alphaModFix/>
          </a:blip>
          <a:stretch>
            <a:fillRect/>
          </a:stretch>
        </p:blipFill>
        <p:spPr>
          <a:xfrm>
            <a:off x="2770598" y="1923525"/>
            <a:ext cx="3602804" cy="1601250"/>
          </a:xfrm>
          <a:prstGeom prst="rect">
            <a:avLst/>
          </a:prstGeom>
          <a:noFill/>
          <a:ln>
            <a:noFill/>
          </a:ln>
        </p:spPr>
      </p:pic>
      <p:sp>
        <p:nvSpPr>
          <p:cNvPr id="180" name="Google Shape;180;p25"/>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CompSet  </a:t>
            </a:r>
            <a:r>
              <a:rPr lang="en">
                <a:solidFill>
                  <a:srgbClr val="FF8F54"/>
                </a:solidFill>
              </a:rPr>
              <a:t>|</a:t>
            </a:r>
            <a:r>
              <a:rPr lang="en"/>
              <a:t>  </a:t>
            </a:r>
            <a:fld id="{00000000-1234-1234-1234-123412341234}" type="slidenum">
              <a:rPr lang="en"/>
              <a:t>13</a:t>
            </a:fld>
            <a:endParaRPr/>
          </a:p>
        </p:txBody>
      </p:sp>
      <p:pic>
        <p:nvPicPr>
          <p:cNvPr id="181" name="Google Shape;181;p25"/>
          <p:cNvPicPr preferRelativeResize="0"/>
          <p:nvPr/>
        </p:nvPicPr>
        <p:blipFill>
          <a:blip r:embed="rId4">
            <a:alphaModFix/>
          </a:blip>
          <a:stretch>
            <a:fillRect/>
          </a:stretch>
        </p:blipFill>
        <p:spPr>
          <a:xfrm>
            <a:off x="534600" y="3673258"/>
            <a:ext cx="3092350" cy="825650"/>
          </a:xfrm>
          <a:prstGeom prst="rect">
            <a:avLst/>
          </a:prstGeom>
          <a:noFill/>
          <a:ln>
            <a:noFill/>
          </a:ln>
        </p:spPr>
      </p:pic>
      <p:pic>
        <p:nvPicPr>
          <p:cNvPr id="182" name="Google Shape;182;p25"/>
          <p:cNvPicPr preferRelativeResize="0"/>
          <p:nvPr/>
        </p:nvPicPr>
        <p:blipFill>
          <a:blip r:embed="rId5">
            <a:alphaModFix/>
          </a:blip>
          <a:stretch>
            <a:fillRect/>
          </a:stretch>
        </p:blipFill>
        <p:spPr>
          <a:xfrm>
            <a:off x="5302237" y="3743476"/>
            <a:ext cx="3463691" cy="685200"/>
          </a:xfrm>
          <a:prstGeom prst="rect">
            <a:avLst/>
          </a:prstGeom>
          <a:noFill/>
          <a:ln>
            <a:noFill/>
          </a:ln>
        </p:spPr>
      </p:pic>
      <p:pic>
        <p:nvPicPr>
          <p:cNvPr id="183" name="Google Shape;183;p25"/>
          <p:cNvPicPr preferRelativeResize="0"/>
          <p:nvPr/>
        </p:nvPicPr>
        <p:blipFill>
          <a:blip r:embed="rId6">
            <a:alphaModFix/>
          </a:blip>
          <a:stretch>
            <a:fillRect/>
          </a:stretch>
        </p:blipFill>
        <p:spPr>
          <a:xfrm>
            <a:off x="534600" y="899024"/>
            <a:ext cx="2776601" cy="770825"/>
          </a:xfrm>
          <a:prstGeom prst="rect">
            <a:avLst/>
          </a:prstGeom>
          <a:noFill/>
          <a:ln>
            <a:noFill/>
          </a:ln>
        </p:spPr>
      </p:pic>
      <p:pic>
        <p:nvPicPr>
          <p:cNvPr id="184" name="Google Shape;184;p25"/>
          <p:cNvPicPr preferRelativeResize="0"/>
          <p:nvPr/>
        </p:nvPicPr>
        <p:blipFill>
          <a:blip r:embed="rId7">
            <a:alphaModFix/>
          </a:blip>
          <a:stretch>
            <a:fillRect/>
          </a:stretch>
        </p:blipFill>
        <p:spPr>
          <a:xfrm>
            <a:off x="5600938" y="899026"/>
            <a:ext cx="3164990" cy="825649"/>
          </a:xfrm>
          <a:prstGeom prst="rect">
            <a:avLst/>
          </a:prstGeom>
          <a:noFill/>
          <a:ln>
            <a:noFill/>
          </a:ln>
        </p:spPr>
      </p:pic>
      <p:sp>
        <p:nvSpPr>
          <p:cNvPr id="185" name="Google Shape;185;p25"/>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Brand Voice Differentiation  </a:t>
            </a:r>
            <a:r>
              <a:rPr lang="en"/>
              <a:t>|  Competitive Set</a:t>
            </a:r>
            <a:endParaRPr b="0">
              <a:solidFill>
                <a:srgbClr val="FF8F5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6"/>
          <p:cNvPicPr preferRelativeResize="0"/>
          <p:nvPr/>
        </p:nvPicPr>
        <p:blipFill rotWithShape="1">
          <a:blip r:embed="rId3">
            <a:alphaModFix/>
          </a:blip>
          <a:srcRect l="31324" r="31443"/>
          <a:stretch/>
        </p:blipFill>
        <p:spPr>
          <a:xfrm>
            <a:off x="603375" y="1047750"/>
            <a:ext cx="3404648" cy="3048001"/>
          </a:xfrm>
          <a:prstGeom prst="rect">
            <a:avLst/>
          </a:prstGeom>
          <a:noFill/>
          <a:ln>
            <a:noFill/>
          </a:ln>
        </p:spPr>
      </p:pic>
      <p:pic>
        <p:nvPicPr>
          <p:cNvPr id="191" name="Google Shape;191;p26"/>
          <p:cNvPicPr preferRelativeResize="0"/>
          <p:nvPr/>
        </p:nvPicPr>
        <p:blipFill rotWithShape="1">
          <a:blip r:embed="rId4">
            <a:alphaModFix/>
          </a:blip>
          <a:srcRect l="31005" r="31247"/>
          <a:stretch/>
        </p:blipFill>
        <p:spPr>
          <a:xfrm>
            <a:off x="5135976" y="1051425"/>
            <a:ext cx="3336450" cy="2946399"/>
          </a:xfrm>
          <a:prstGeom prst="rect">
            <a:avLst/>
          </a:prstGeom>
          <a:noFill/>
          <a:ln>
            <a:noFill/>
          </a:ln>
        </p:spPr>
      </p:pic>
      <p:sp>
        <p:nvSpPr>
          <p:cNvPr id="192" name="Google Shape;192;p26"/>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correlation  </a:t>
            </a:r>
            <a:r>
              <a:rPr lang="en">
                <a:solidFill>
                  <a:srgbClr val="FF8F54"/>
                </a:solidFill>
              </a:rPr>
              <a:t>|</a:t>
            </a:r>
            <a:r>
              <a:rPr lang="en"/>
              <a:t>  </a:t>
            </a:r>
            <a:fld id="{00000000-1234-1234-1234-123412341234}" type="slidenum">
              <a:rPr lang="en"/>
              <a:t>14</a:t>
            </a:fld>
            <a:endParaRPr/>
          </a:p>
        </p:txBody>
      </p:sp>
      <p:sp>
        <p:nvSpPr>
          <p:cNvPr id="193" name="Google Shape;193;p26"/>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A Note on Correlation</a:t>
            </a:r>
            <a:endParaRPr b="0">
              <a:solidFill>
                <a:srgbClr val="FF8F54"/>
              </a:solidFill>
            </a:endParaRPr>
          </a:p>
        </p:txBody>
      </p:sp>
      <p:sp>
        <p:nvSpPr>
          <p:cNvPr id="194" name="Google Shape;194;p26"/>
          <p:cNvSpPr txBox="1">
            <a:spLocks noGrp="1"/>
          </p:cNvSpPr>
          <p:nvPr>
            <p:ph type="body" idx="4294967295"/>
          </p:nvPr>
        </p:nvSpPr>
        <p:spPr>
          <a:xfrm>
            <a:off x="406350" y="4732200"/>
            <a:ext cx="5550600" cy="3351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800"/>
              </a:spcAft>
              <a:buNone/>
            </a:pPr>
            <a:r>
              <a:rPr lang="en" sz="900">
                <a:solidFill>
                  <a:srgbClr val="373737"/>
                </a:solidFill>
                <a:highlight>
                  <a:srgbClr val="FFFFFF"/>
                </a:highlight>
                <a:latin typeface="Montserrat"/>
                <a:ea typeface="Montserrat"/>
                <a:cs typeface="Montserrat"/>
                <a:sym typeface="Montserrat"/>
              </a:rPr>
              <a:t>Source: </a:t>
            </a:r>
            <a:r>
              <a:rPr lang="en" sz="900" u="sng">
                <a:solidFill>
                  <a:schemeClr val="hlink"/>
                </a:solidFill>
                <a:highlight>
                  <a:srgbClr val="FFFFFF"/>
                </a:highlight>
                <a:latin typeface="Montserrat"/>
                <a:ea typeface="Montserrat"/>
                <a:cs typeface="Montserrat"/>
                <a:sym typeface="Montserrat"/>
                <a:hlinkClick r:id="rId5"/>
              </a:rPr>
              <a:t>What is a Correlation Coefficient? The r Value in Statistics Explained</a:t>
            </a:r>
            <a:endParaRPr sz="900">
              <a:solidFill>
                <a:srgbClr val="373737"/>
              </a:solidFill>
              <a:highlight>
                <a:srgbClr val="FFFFFF"/>
              </a:highlight>
              <a:latin typeface="Montserrat"/>
              <a:ea typeface="Montserrat"/>
              <a:cs typeface="Montserrat"/>
              <a:sym typeface="Montserrat"/>
            </a:endParaRPr>
          </a:p>
        </p:txBody>
      </p:sp>
      <p:sp>
        <p:nvSpPr>
          <p:cNvPr id="195" name="Google Shape;195;p26"/>
          <p:cNvSpPr/>
          <p:nvPr/>
        </p:nvSpPr>
        <p:spPr>
          <a:xfrm rot="-2239017">
            <a:off x="700074" y="1072729"/>
            <a:ext cx="3306701" cy="3191670"/>
          </a:xfrm>
          <a:prstGeom prst="ellipse">
            <a:avLst/>
          </a:prstGeom>
          <a:noFill/>
          <a:ln w="28575" cap="flat" cmpd="sng">
            <a:solidFill>
              <a:srgbClr val="FF92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rot="-1850694">
            <a:off x="5214424" y="1564395"/>
            <a:ext cx="3273744" cy="1698921"/>
          </a:xfrm>
          <a:prstGeom prst="ellipse">
            <a:avLst/>
          </a:prstGeom>
          <a:noFill/>
          <a:ln w="28575" cap="flat" cmpd="sng">
            <a:solidFill>
              <a:srgbClr val="FF92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6"/>
                                        </p:tgtEl>
                                        <p:attrNameLst>
                                          <p:attrName>style.visibility</p:attrName>
                                        </p:attrNameLst>
                                      </p:cBhvr>
                                      <p:to>
                                        <p:strVal val="visible"/>
                                      </p:to>
                                    </p:set>
                                    <p:animEffect transition="in" filter="fade">
                                      <p:cBhvr>
                                        <p:cTn id="12"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7"/>
          <p:cNvPicPr preferRelativeResize="0"/>
          <p:nvPr/>
        </p:nvPicPr>
        <p:blipFill rotWithShape="1">
          <a:blip r:embed="rId3">
            <a:alphaModFix/>
          </a:blip>
          <a:srcRect r="44717"/>
          <a:stretch/>
        </p:blipFill>
        <p:spPr>
          <a:xfrm>
            <a:off x="1835900" y="953450"/>
            <a:ext cx="3025099" cy="3908700"/>
          </a:xfrm>
          <a:prstGeom prst="rect">
            <a:avLst/>
          </a:prstGeom>
          <a:noFill/>
          <a:ln>
            <a:noFill/>
          </a:ln>
        </p:spPr>
      </p:pic>
      <p:sp>
        <p:nvSpPr>
          <p:cNvPr id="202" name="Google Shape;202;p27"/>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Correlation Tests  </a:t>
            </a:r>
            <a:r>
              <a:rPr lang="en">
                <a:solidFill>
                  <a:srgbClr val="FF8F54"/>
                </a:solidFill>
              </a:rPr>
              <a:t>| </a:t>
            </a:r>
            <a:r>
              <a:rPr lang="en"/>
              <a:t> </a:t>
            </a:r>
            <a:fld id="{00000000-1234-1234-1234-123412341234}" type="slidenum">
              <a:rPr lang="en"/>
              <a:t>15</a:t>
            </a:fld>
            <a:endParaRPr/>
          </a:p>
        </p:txBody>
      </p:sp>
      <p:sp>
        <p:nvSpPr>
          <p:cNvPr id="203" name="Google Shape;203;p27"/>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Brand Voice Differentiation  </a:t>
            </a:r>
            <a:r>
              <a:rPr lang="en"/>
              <a:t>|  Term Frequency &amp; Correlation Tests</a:t>
            </a:r>
            <a:endParaRPr b="0">
              <a:solidFill>
                <a:srgbClr val="FF8F54"/>
              </a:solidFill>
            </a:endParaRPr>
          </a:p>
        </p:txBody>
      </p:sp>
      <p:grpSp>
        <p:nvGrpSpPr>
          <p:cNvPr id="204" name="Google Shape;204;p27"/>
          <p:cNvGrpSpPr/>
          <p:nvPr/>
        </p:nvGrpSpPr>
        <p:grpSpPr>
          <a:xfrm>
            <a:off x="2433438" y="4778546"/>
            <a:ext cx="2381700" cy="364954"/>
            <a:chOff x="2433438" y="4778546"/>
            <a:chExt cx="2381700" cy="364954"/>
          </a:xfrm>
        </p:grpSpPr>
        <p:sp>
          <p:nvSpPr>
            <p:cNvPr id="205" name="Google Shape;205;p27"/>
            <p:cNvSpPr txBox="1"/>
            <p:nvPr/>
          </p:nvSpPr>
          <p:spPr>
            <a:xfrm>
              <a:off x="2433438" y="4820400"/>
              <a:ext cx="2381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FF8F54"/>
                  </a:solidFill>
                  <a:latin typeface="Proxima Nova"/>
                  <a:ea typeface="Proxima Nova"/>
                  <a:cs typeface="Proxima Nova"/>
                  <a:sym typeface="Proxima Nova"/>
                </a:rPr>
                <a:t>Frequently used by TDAmeritrade</a:t>
              </a:r>
              <a:endParaRPr sz="900" b="1">
                <a:solidFill>
                  <a:srgbClr val="FF8F54"/>
                </a:solidFill>
                <a:latin typeface="Proxima Nova"/>
                <a:ea typeface="Proxima Nova"/>
                <a:cs typeface="Proxima Nova"/>
                <a:sym typeface="Proxima Nova"/>
              </a:endParaRPr>
            </a:p>
          </p:txBody>
        </p:sp>
        <p:sp>
          <p:nvSpPr>
            <p:cNvPr id="206" name="Google Shape;206;p27"/>
            <p:cNvSpPr/>
            <p:nvPr/>
          </p:nvSpPr>
          <p:spPr>
            <a:xfrm>
              <a:off x="2524250" y="4778546"/>
              <a:ext cx="1340400" cy="160800"/>
            </a:xfrm>
            <a:prstGeom prst="rightArrow">
              <a:avLst>
                <a:gd name="adj1" fmla="val 50000"/>
                <a:gd name="adj2" fmla="val 50000"/>
              </a:avLst>
            </a:prstGeom>
            <a:solidFill>
              <a:srgbClr val="FF8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27"/>
          <p:cNvGrpSpPr/>
          <p:nvPr/>
        </p:nvGrpSpPr>
        <p:grpSpPr>
          <a:xfrm>
            <a:off x="1772775" y="3253704"/>
            <a:ext cx="483900" cy="1479000"/>
            <a:chOff x="1772775" y="3253704"/>
            <a:chExt cx="483900" cy="1479000"/>
          </a:xfrm>
        </p:grpSpPr>
        <p:sp>
          <p:nvSpPr>
            <p:cNvPr id="208" name="Google Shape;208;p27"/>
            <p:cNvSpPr/>
            <p:nvPr/>
          </p:nvSpPr>
          <p:spPr>
            <a:xfrm rot="-5400000">
              <a:off x="1506075" y="3906675"/>
              <a:ext cx="1340400" cy="160800"/>
            </a:xfrm>
            <a:prstGeom prst="rightArrow">
              <a:avLst>
                <a:gd name="adj1" fmla="val 50000"/>
                <a:gd name="adj2" fmla="val 50000"/>
              </a:avLst>
            </a:prstGeom>
            <a:solidFill>
              <a:srgbClr val="FF8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txBox="1"/>
            <p:nvPr/>
          </p:nvSpPr>
          <p:spPr>
            <a:xfrm rot="-5400000">
              <a:off x="1194825" y="3831654"/>
              <a:ext cx="1479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FF8F54"/>
                  </a:solidFill>
                  <a:latin typeface="Proxima Nova"/>
                  <a:ea typeface="Proxima Nova"/>
                  <a:cs typeface="Proxima Nova"/>
                  <a:sym typeface="Proxima Nova"/>
                </a:rPr>
                <a:t>Frequently used by RH</a:t>
              </a:r>
              <a:endParaRPr sz="900" b="1">
                <a:solidFill>
                  <a:srgbClr val="FF8F54"/>
                </a:solidFill>
                <a:latin typeface="Proxima Nova"/>
                <a:ea typeface="Proxima Nova"/>
                <a:cs typeface="Proxima Nova"/>
                <a:sym typeface="Proxima Nov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400"/>
                                        <p:tgtEl>
                                          <p:spTgt spid="2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fade">
                                      <p:cBhvr>
                                        <p:cTn id="1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8"/>
          <p:cNvPicPr preferRelativeResize="0"/>
          <p:nvPr/>
        </p:nvPicPr>
        <p:blipFill>
          <a:blip r:embed="rId3">
            <a:alphaModFix/>
          </a:blip>
          <a:stretch>
            <a:fillRect/>
          </a:stretch>
        </p:blipFill>
        <p:spPr>
          <a:xfrm>
            <a:off x="1835900" y="953450"/>
            <a:ext cx="5472180" cy="3908700"/>
          </a:xfrm>
          <a:prstGeom prst="rect">
            <a:avLst/>
          </a:prstGeom>
          <a:noFill/>
          <a:ln>
            <a:noFill/>
          </a:ln>
        </p:spPr>
      </p:pic>
      <p:sp>
        <p:nvSpPr>
          <p:cNvPr id="215" name="Google Shape;215;p28"/>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Correlation Tests  </a:t>
            </a:r>
            <a:r>
              <a:rPr lang="en">
                <a:solidFill>
                  <a:srgbClr val="FF8F54"/>
                </a:solidFill>
              </a:rPr>
              <a:t>| </a:t>
            </a:r>
            <a:r>
              <a:rPr lang="en"/>
              <a:t> </a:t>
            </a:r>
            <a:fld id="{00000000-1234-1234-1234-123412341234}" type="slidenum">
              <a:rPr lang="en"/>
              <a:t>16</a:t>
            </a:fld>
            <a:endParaRPr/>
          </a:p>
        </p:txBody>
      </p:sp>
      <p:sp>
        <p:nvSpPr>
          <p:cNvPr id="216" name="Google Shape;216;p28"/>
          <p:cNvSpPr txBox="1">
            <a:spLocks noGrp="1"/>
          </p:cNvSpPr>
          <p:nvPr>
            <p:ph type="body" idx="1"/>
          </p:nvPr>
        </p:nvSpPr>
        <p:spPr>
          <a:xfrm>
            <a:off x="2461725" y="1201050"/>
            <a:ext cx="14484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9254"/>
                </a:solidFill>
              </a:rPr>
              <a:t>Cor = ~0.36</a:t>
            </a:r>
            <a:endParaRPr sz="1400"/>
          </a:p>
        </p:txBody>
      </p:sp>
      <p:sp>
        <p:nvSpPr>
          <p:cNvPr id="217" name="Google Shape;217;p28"/>
          <p:cNvSpPr txBox="1">
            <a:spLocks noGrp="1"/>
          </p:cNvSpPr>
          <p:nvPr>
            <p:ph type="body" idx="1"/>
          </p:nvPr>
        </p:nvSpPr>
        <p:spPr>
          <a:xfrm>
            <a:off x="4897225" y="1201050"/>
            <a:ext cx="14484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9254"/>
                </a:solidFill>
              </a:rPr>
              <a:t>Cor = ~0.64</a:t>
            </a:r>
            <a:endParaRPr sz="1400"/>
          </a:p>
        </p:txBody>
      </p:sp>
      <p:sp>
        <p:nvSpPr>
          <p:cNvPr id="218" name="Google Shape;218;p28"/>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Brand Voice Differentiation  </a:t>
            </a:r>
            <a:r>
              <a:rPr lang="en"/>
              <a:t>|  Term Frequency &amp; Correlation Tests</a:t>
            </a:r>
            <a:endParaRPr b="0">
              <a:solidFill>
                <a:srgbClr val="FF8F54"/>
              </a:solidFill>
            </a:endParaRPr>
          </a:p>
        </p:txBody>
      </p:sp>
      <p:sp>
        <p:nvSpPr>
          <p:cNvPr id="219" name="Google Shape;219;p28"/>
          <p:cNvSpPr/>
          <p:nvPr/>
        </p:nvSpPr>
        <p:spPr>
          <a:xfrm rot="-3500388">
            <a:off x="2044753" y="2459488"/>
            <a:ext cx="2670893" cy="2061021"/>
          </a:xfrm>
          <a:prstGeom prst="ellipse">
            <a:avLst/>
          </a:prstGeom>
          <a:noFill/>
          <a:ln w="28575" cap="flat" cmpd="sng">
            <a:solidFill>
              <a:srgbClr val="FF92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rot="-3500388">
            <a:off x="4479028" y="2418313"/>
            <a:ext cx="2670893" cy="2061021"/>
          </a:xfrm>
          <a:prstGeom prst="ellipse">
            <a:avLst/>
          </a:prstGeom>
          <a:noFill/>
          <a:ln w="28575" cap="flat" cmpd="sng">
            <a:solidFill>
              <a:srgbClr val="FF92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rot="-3500388">
            <a:off x="4463804" y="2701178"/>
            <a:ext cx="2670893" cy="1512526"/>
          </a:xfrm>
          <a:prstGeom prst="ellipse">
            <a:avLst/>
          </a:prstGeom>
          <a:noFill/>
          <a:ln w="28575" cap="flat" cmpd="sng">
            <a:solidFill>
              <a:srgbClr val="FF92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fade">
                                      <p:cBhvr>
                                        <p:cTn id="12" dur="100"/>
                                        <p:tgtEl>
                                          <p:spTgt spid="2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20"/>
                                        </p:tgtEl>
                                      </p:cBhvr>
                                    </p:animEffect>
                                    <p:set>
                                      <p:cBhvr>
                                        <p:cTn id="17" dur="1" fill="hold">
                                          <p:stCondLst>
                                            <p:cond delay="500"/>
                                          </p:stCondLst>
                                        </p:cTn>
                                        <p:tgtEl>
                                          <p:spTgt spid="220"/>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21"/>
                                        </p:tgtEl>
                                        <p:attrNameLst>
                                          <p:attrName>style.visibility</p:attrName>
                                        </p:attrNameLst>
                                      </p:cBhvr>
                                      <p:to>
                                        <p:strVal val="visible"/>
                                      </p:to>
                                    </p:set>
                                    <p:animEffect transition="in" filter="fade">
                                      <p:cBhvr>
                                        <p:cTn id="20" dur="500"/>
                                        <p:tgtEl>
                                          <p:spTgt spid="2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6"/>
                                        </p:tgtEl>
                                        <p:attrNameLst>
                                          <p:attrName>style.visibility</p:attrName>
                                        </p:attrNameLst>
                                      </p:cBhvr>
                                      <p:to>
                                        <p:strVal val="visible"/>
                                      </p:to>
                                    </p:set>
                                    <p:animEffect transition="in" filter="fade">
                                      <p:cBhvr>
                                        <p:cTn id="25" dur="1000"/>
                                        <p:tgtEl>
                                          <p:spTgt spid="216"/>
                                        </p:tgtEl>
                                      </p:cBhvr>
                                    </p:animEffect>
                                  </p:childTnLst>
                                </p:cTn>
                              </p:par>
                              <p:par>
                                <p:cTn id="26" presetID="10" presetClass="entr" presetSubtype="0" fill="hold" nodeType="withEffect">
                                  <p:stCondLst>
                                    <p:cond delay="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3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Correlogram  </a:t>
            </a:r>
            <a:r>
              <a:rPr lang="en">
                <a:solidFill>
                  <a:srgbClr val="FF8F54"/>
                </a:solidFill>
              </a:rPr>
              <a:t>| </a:t>
            </a:r>
            <a:r>
              <a:rPr lang="en"/>
              <a:t> </a:t>
            </a:r>
            <a:fld id="{00000000-1234-1234-1234-123412341234}" type="slidenum">
              <a:rPr lang="en"/>
              <a:t>17</a:t>
            </a:fld>
            <a:endParaRPr/>
          </a:p>
        </p:txBody>
      </p:sp>
      <p:pic>
        <p:nvPicPr>
          <p:cNvPr id="227" name="Google Shape;227;p29"/>
          <p:cNvPicPr preferRelativeResize="0"/>
          <p:nvPr/>
        </p:nvPicPr>
        <p:blipFill>
          <a:blip r:embed="rId3">
            <a:alphaModFix/>
          </a:blip>
          <a:stretch>
            <a:fillRect/>
          </a:stretch>
        </p:blipFill>
        <p:spPr>
          <a:xfrm>
            <a:off x="1814225" y="859137"/>
            <a:ext cx="5515544" cy="3939674"/>
          </a:xfrm>
          <a:prstGeom prst="rect">
            <a:avLst/>
          </a:prstGeom>
          <a:noFill/>
          <a:ln>
            <a:noFill/>
          </a:ln>
        </p:spPr>
      </p:pic>
      <p:sp>
        <p:nvSpPr>
          <p:cNvPr id="228" name="Google Shape;228;p29"/>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Brand Voice Differentiation  </a:t>
            </a:r>
            <a:r>
              <a:rPr lang="en"/>
              <a:t>|  Correlogram (Comparing Our CompSet)</a:t>
            </a:r>
            <a:endParaRPr b="0">
              <a:solidFill>
                <a:srgbClr val="FF8F54"/>
              </a:solidFill>
            </a:endParaRPr>
          </a:p>
        </p:txBody>
      </p:sp>
      <p:sp>
        <p:nvSpPr>
          <p:cNvPr id="229" name="Google Shape;229;p29"/>
          <p:cNvSpPr/>
          <p:nvPr/>
        </p:nvSpPr>
        <p:spPr>
          <a:xfrm>
            <a:off x="3101150" y="1604375"/>
            <a:ext cx="3039900" cy="638400"/>
          </a:xfrm>
          <a:prstGeom prst="rect">
            <a:avLst/>
          </a:prstGeom>
          <a:noFill/>
          <a:ln w="28575" cap="flat" cmpd="sng">
            <a:solidFill>
              <a:srgbClr val="2E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3706650" y="1604375"/>
            <a:ext cx="2434500" cy="1248000"/>
          </a:xfrm>
          <a:prstGeom prst="corner">
            <a:avLst>
              <a:gd name="adj1" fmla="val 50000"/>
              <a:gd name="adj2" fmla="val 49175"/>
            </a:avLst>
          </a:prstGeom>
          <a:noFill/>
          <a:ln w="28575" cap="flat" cmpd="sng">
            <a:solidFill>
              <a:srgbClr val="2E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29"/>
                                        </p:tgtEl>
                                      </p:cBhvr>
                                    </p:animEffect>
                                    <p:set>
                                      <p:cBhvr>
                                        <p:cTn id="12" dur="1" fill="hold">
                                          <p:stCondLst>
                                            <p:cond delay="1000"/>
                                          </p:stCondLst>
                                        </p:cTn>
                                        <p:tgtEl>
                                          <p:spTgt spid="22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fade">
                                      <p:cBhvr>
                                        <p:cTn id="15" dur="1000"/>
                                        <p:tgtEl>
                                          <p:spTgt spid="2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30"/>
                                        </p:tgtEl>
                                      </p:cBhvr>
                                    </p:animEffect>
                                    <p:set>
                                      <p:cBhvr>
                                        <p:cTn id="20" dur="1" fill="hold">
                                          <p:stCondLst>
                                            <p:cond delay="1000"/>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 What?  </a:t>
            </a:r>
            <a:r>
              <a:rPr lang="en">
                <a:solidFill>
                  <a:srgbClr val="FF8F54"/>
                </a:solidFill>
              </a:rPr>
              <a:t>| </a:t>
            </a:r>
            <a:r>
              <a:rPr lang="en"/>
              <a:t> </a:t>
            </a:r>
            <a:fld id="{00000000-1234-1234-1234-123412341234}" type="slidenum">
              <a:rPr lang="en"/>
              <a:t>18</a:t>
            </a:fld>
            <a:endParaRPr/>
          </a:p>
        </p:txBody>
      </p:sp>
      <p:sp>
        <p:nvSpPr>
          <p:cNvPr id="236" name="Google Shape;236;p30"/>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Brand Voice Differentiation  </a:t>
            </a:r>
            <a:r>
              <a:rPr lang="en"/>
              <a:t>|  So What?</a:t>
            </a:r>
            <a:endParaRPr b="0">
              <a:solidFill>
                <a:srgbClr val="FF8F54"/>
              </a:solidFill>
            </a:endParaRPr>
          </a:p>
        </p:txBody>
      </p:sp>
      <p:sp>
        <p:nvSpPr>
          <p:cNvPr id="237" name="Google Shape;237;p30"/>
          <p:cNvSpPr txBox="1">
            <a:spLocks noGrp="1"/>
          </p:cNvSpPr>
          <p:nvPr>
            <p:ph type="body" idx="1"/>
          </p:nvPr>
        </p:nvSpPr>
        <p:spPr>
          <a:xfrm>
            <a:off x="568625" y="879025"/>
            <a:ext cx="8074800" cy="37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rPr>
              <a:t>What does all of this mean for Robinhood?</a:t>
            </a:r>
            <a:br>
              <a:rPr lang="en" b="1">
                <a:solidFill>
                  <a:srgbClr val="FF9254"/>
                </a:solidFill>
              </a:rPr>
            </a:br>
            <a:endParaRPr b="1">
              <a:solidFill>
                <a:srgbClr val="FF9254"/>
              </a:solidFill>
            </a:endParaRPr>
          </a:p>
          <a:p>
            <a:pPr marL="457200" lvl="0" indent="-317500" algn="l" rtl="0">
              <a:spcBef>
                <a:spcPts val="0"/>
              </a:spcBef>
              <a:spcAft>
                <a:spcPts val="0"/>
              </a:spcAft>
              <a:buClr>
                <a:srgbClr val="434343"/>
              </a:buClr>
              <a:buSzPts val="1400"/>
              <a:buFont typeface="Proxima Nova"/>
              <a:buChar char="●"/>
            </a:pPr>
            <a:r>
              <a:rPr lang="en" sz="1400"/>
              <a:t>Robinhood has a relatively differentiated brand voice.</a:t>
            </a:r>
            <a:br>
              <a:rPr lang="en" sz="1400"/>
            </a:br>
            <a:endParaRPr sz="1400"/>
          </a:p>
          <a:p>
            <a:pPr marL="457200" lvl="0" indent="-317500" algn="l" rtl="0">
              <a:spcBef>
                <a:spcPts val="0"/>
              </a:spcBef>
              <a:spcAft>
                <a:spcPts val="0"/>
              </a:spcAft>
              <a:buClr>
                <a:schemeClr val="dk1"/>
              </a:buClr>
              <a:buSzPts val="1400"/>
              <a:buFont typeface="Arial"/>
              <a:buChar char="●"/>
            </a:pPr>
            <a:r>
              <a:rPr lang="en" sz="1400"/>
              <a:t>Robinhood has a clear competitor in WeBullGlobal.</a:t>
            </a:r>
            <a:br>
              <a:rPr lang="en" sz="1400"/>
            </a:br>
            <a:endParaRPr sz="1400"/>
          </a:p>
          <a:p>
            <a:pPr marL="457200" lvl="0" indent="-317500" algn="l" rtl="0">
              <a:spcBef>
                <a:spcPts val="0"/>
              </a:spcBef>
              <a:spcAft>
                <a:spcPts val="0"/>
              </a:spcAft>
              <a:buClr>
                <a:schemeClr val="dk1"/>
              </a:buClr>
              <a:buSzPts val="1400"/>
              <a:buFont typeface="Arial"/>
              <a:buChar char="●"/>
            </a:pPr>
            <a:r>
              <a:rPr lang="en" sz="1400"/>
              <a:t>Next Steps for Robinhood:</a:t>
            </a:r>
            <a:endParaRPr sz="1400"/>
          </a:p>
          <a:p>
            <a:pPr marL="914400" lvl="1" indent="-317500" algn="l" rtl="0">
              <a:spcBef>
                <a:spcPts val="0"/>
              </a:spcBef>
              <a:spcAft>
                <a:spcPts val="0"/>
              </a:spcAft>
              <a:buClr>
                <a:schemeClr val="dk1"/>
              </a:buClr>
              <a:buSzPts val="1400"/>
              <a:buFont typeface="Arial"/>
              <a:buChar char="○"/>
            </a:pPr>
            <a:r>
              <a:rPr lang="en" sz="1400"/>
              <a:t>Further differentiate from their nearest competitor</a:t>
            </a:r>
            <a:endParaRPr sz="1400"/>
          </a:p>
          <a:p>
            <a:pPr marL="914400" lvl="1" indent="-317500" algn="l" rtl="0">
              <a:spcBef>
                <a:spcPts val="0"/>
              </a:spcBef>
              <a:spcAft>
                <a:spcPts val="0"/>
              </a:spcAft>
              <a:buClr>
                <a:schemeClr val="dk1"/>
              </a:buClr>
              <a:buSzPts val="1400"/>
              <a:buFont typeface="Arial"/>
              <a:buChar char="○"/>
            </a:pPr>
            <a:r>
              <a:rPr lang="en" sz="1400"/>
              <a:t>Defend their user base against WeBullGlobal</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3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3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3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3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300"/>
                                        <p:tgtEl>
                                          <p:spTgt spid="2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7">
                                            <p:txEl>
                                              <p:pRg st="5" end="5"/>
                                            </p:txEl>
                                          </p:spTgt>
                                        </p:tgtEl>
                                        <p:attrNameLst>
                                          <p:attrName>style.visibility</p:attrName>
                                        </p:attrNameLst>
                                      </p:cBhvr>
                                      <p:to>
                                        <p:strVal val="visible"/>
                                      </p:to>
                                    </p:set>
                                    <p:animEffect transition="in" filter="fade">
                                      <p:cBhvr>
                                        <p:cTn id="32" dur="300"/>
                                        <p:tgtEl>
                                          <p:spTgt spid="23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EA479"/>
        </a:solidFill>
        <a:effectLst/>
      </p:bgPr>
    </p:bg>
    <p:spTree>
      <p:nvGrpSpPr>
        <p:cNvPr id="1" name="Shape 241"/>
        <p:cNvGrpSpPr/>
        <p:nvPr/>
      </p:nvGrpSpPr>
      <p:grpSpPr>
        <a:xfrm>
          <a:off x="0" y="0"/>
          <a:ext cx="0" cy="0"/>
          <a:chOff x="0" y="0"/>
          <a:chExt cx="0" cy="0"/>
        </a:xfrm>
      </p:grpSpPr>
      <p:sp>
        <p:nvSpPr>
          <p:cNvPr id="242" name="Google Shape;242;p31"/>
          <p:cNvSpPr txBox="1">
            <a:spLocks noGrp="1"/>
          </p:cNvSpPr>
          <p:nvPr>
            <p:ph type="body" idx="4294967295"/>
          </p:nvPr>
        </p:nvSpPr>
        <p:spPr>
          <a:xfrm>
            <a:off x="798600" y="696300"/>
            <a:ext cx="7869900" cy="3750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 sz="3000" b="1">
                <a:solidFill>
                  <a:srgbClr val="FFFFFF"/>
                </a:solidFill>
              </a:rPr>
              <a:t>Sentiment Analysis</a:t>
            </a:r>
            <a:endParaRPr sz="3000" b="1">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700">
                <a:solidFill>
                  <a:srgbClr val="FF8F54"/>
                </a:solidFill>
              </a:rPr>
              <a:t>$105+ Billion</a:t>
            </a:r>
            <a:endParaRPr sz="10700">
              <a:solidFill>
                <a:srgbClr val="FF8F54"/>
              </a:solidFill>
            </a:endParaRPr>
          </a:p>
        </p:txBody>
      </p:sp>
      <p:sp>
        <p:nvSpPr>
          <p:cNvPr id="78" name="Google Shape;78;p14"/>
          <p:cNvSpPr txBox="1">
            <a:spLocks noGrp="1"/>
          </p:cNvSpPr>
          <p:nvPr>
            <p:ph type="body" idx="1"/>
          </p:nvPr>
        </p:nvSpPr>
        <p:spPr>
          <a:xfrm>
            <a:off x="406350" y="4732200"/>
            <a:ext cx="8520600" cy="3351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800"/>
              </a:spcAft>
              <a:buNone/>
            </a:pPr>
            <a:r>
              <a:rPr lang="en" sz="900">
                <a:solidFill>
                  <a:srgbClr val="373737"/>
                </a:solidFill>
                <a:highlight>
                  <a:srgbClr val="FFFFFF"/>
                </a:highlight>
                <a:latin typeface="Montserrat"/>
                <a:ea typeface="Montserrat"/>
                <a:cs typeface="Montserrat"/>
                <a:sym typeface="Montserrat"/>
              </a:rPr>
              <a:t>Source: Research and Markets via prnewswire.com “</a:t>
            </a:r>
            <a:r>
              <a:rPr lang="en" sz="900" u="sng">
                <a:solidFill>
                  <a:schemeClr val="hlink"/>
                </a:solidFill>
                <a:highlight>
                  <a:srgbClr val="FFFFFF"/>
                </a:highlight>
                <a:latin typeface="Montserrat"/>
                <a:ea typeface="Montserrat"/>
                <a:cs typeface="Montserrat"/>
                <a:sym typeface="Montserrat"/>
                <a:hlinkClick r:id="rId3"/>
              </a:rPr>
              <a:t>The Global Big Data Analytics Market, 2027: A $105+ Billion Opportunity Assessment</a:t>
            </a:r>
            <a:r>
              <a:rPr lang="en" sz="900">
                <a:solidFill>
                  <a:srgbClr val="373737"/>
                </a:solidFill>
                <a:highlight>
                  <a:srgbClr val="FFFFFF"/>
                </a:highlight>
                <a:latin typeface="Montserrat"/>
                <a:ea typeface="Montserrat"/>
                <a:cs typeface="Montserrat"/>
                <a:sym typeface="Montserrat"/>
              </a:rPr>
              <a:t>” </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Sentiment in r/WallStreetBets</a:t>
            </a:r>
            <a:endParaRPr b="0">
              <a:solidFill>
                <a:srgbClr val="FF8F54"/>
              </a:solidFill>
            </a:endParaRPr>
          </a:p>
        </p:txBody>
      </p:sp>
      <p:sp>
        <p:nvSpPr>
          <p:cNvPr id="248" name="Google Shape;248;p32"/>
          <p:cNvSpPr txBox="1">
            <a:spLocks noGrp="1"/>
          </p:cNvSpPr>
          <p:nvPr>
            <p:ph type="sldNum" idx="12"/>
          </p:nvPr>
        </p:nvSpPr>
        <p:spPr>
          <a:xfrm>
            <a:off x="7189825" y="4657275"/>
            <a:ext cx="1810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Sentiment Over Time  </a:t>
            </a:r>
            <a:r>
              <a:rPr lang="en">
                <a:solidFill>
                  <a:srgbClr val="FF8F54"/>
                </a:solidFill>
              </a:rPr>
              <a:t>|</a:t>
            </a:r>
            <a:r>
              <a:rPr lang="en"/>
              <a:t>  </a:t>
            </a:r>
            <a:fld id="{00000000-1234-1234-1234-123412341234}" type="slidenum">
              <a:rPr lang="en"/>
              <a:t>20</a:t>
            </a:fld>
            <a:endParaRPr/>
          </a:p>
        </p:txBody>
      </p:sp>
      <p:pic>
        <p:nvPicPr>
          <p:cNvPr id="249" name="Google Shape;249;p32"/>
          <p:cNvPicPr preferRelativeResize="0"/>
          <p:nvPr/>
        </p:nvPicPr>
        <p:blipFill rotWithShape="1">
          <a:blip r:embed="rId3">
            <a:alphaModFix/>
          </a:blip>
          <a:srcRect t="960"/>
          <a:stretch/>
        </p:blipFill>
        <p:spPr>
          <a:xfrm>
            <a:off x="2409650" y="843925"/>
            <a:ext cx="4324725" cy="420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Sentiment Analysis  </a:t>
            </a:r>
            <a:r>
              <a:rPr lang="en"/>
              <a:t>|  Approach</a:t>
            </a:r>
            <a:endParaRPr b="0">
              <a:solidFill>
                <a:srgbClr val="FF8F54"/>
              </a:solidFill>
            </a:endParaRPr>
          </a:p>
        </p:txBody>
      </p:sp>
      <p:sp>
        <p:nvSpPr>
          <p:cNvPr id="255" name="Google Shape;255;p33"/>
          <p:cNvSpPr txBox="1">
            <a:spLocks noGrp="1"/>
          </p:cNvSpPr>
          <p:nvPr>
            <p:ph type="sldNum" idx="12"/>
          </p:nvPr>
        </p:nvSpPr>
        <p:spPr>
          <a:xfrm>
            <a:off x="7313175" y="4657275"/>
            <a:ext cx="16872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Analytical Approach  </a:t>
            </a:r>
            <a:r>
              <a:rPr lang="en">
                <a:solidFill>
                  <a:srgbClr val="FF8F54"/>
                </a:solidFill>
              </a:rPr>
              <a:t>|</a:t>
            </a:r>
            <a:r>
              <a:rPr lang="en"/>
              <a:t>  </a:t>
            </a:r>
            <a:fld id="{00000000-1234-1234-1234-123412341234}" type="slidenum">
              <a:rPr lang="en"/>
              <a:t>21</a:t>
            </a:fld>
            <a:endParaRPr/>
          </a:p>
        </p:txBody>
      </p:sp>
      <p:pic>
        <p:nvPicPr>
          <p:cNvPr id="256" name="Google Shape;256;p33"/>
          <p:cNvPicPr preferRelativeResize="0"/>
          <p:nvPr/>
        </p:nvPicPr>
        <p:blipFill>
          <a:blip r:embed="rId3">
            <a:alphaModFix/>
          </a:blip>
          <a:stretch>
            <a:fillRect/>
          </a:stretch>
        </p:blipFill>
        <p:spPr>
          <a:xfrm>
            <a:off x="152400" y="1700500"/>
            <a:ext cx="8839200" cy="17425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body" idx="4294967295"/>
          </p:nvPr>
        </p:nvSpPr>
        <p:spPr>
          <a:xfrm>
            <a:off x="659400" y="1338600"/>
            <a:ext cx="7825200" cy="24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EBEBEB"/>
                </a:solidFill>
              </a:rPr>
              <a:t>We were the</a:t>
            </a:r>
            <a:r>
              <a:rPr lang="en" sz="3000" b="1">
                <a:solidFill>
                  <a:srgbClr val="FF8F54"/>
                </a:solidFill>
              </a:rPr>
              <a:t> </a:t>
            </a:r>
            <a:r>
              <a:rPr lang="en" sz="3000" b="1">
                <a:solidFill>
                  <a:srgbClr val="2EA479"/>
                </a:solidFill>
              </a:rPr>
              <a:t>best </a:t>
            </a:r>
            <a:r>
              <a:rPr lang="en" sz="3000" b="1">
                <a:solidFill>
                  <a:srgbClr val="EBEBEB"/>
                </a:solidFill>
              </a:rPr>
              <a:t>advertising for RH. We </a:t>
            </a:r>
            <a:r>
              <a:rPr lang="en" sz="3000" b="1">
                <a:solidFill>
                  <a:srgbClr val="FF8F54"/>
                </a:solidFill>
              </a:rPr>
              <a:t>need </a:t>
            </a:r>
            <a:r>
              <a:rPr lang="en" sz="3000" b="1">
                <a:solidFill>
                  <a:srgbClr val="EBEBEB"/>
                </a:solidFill>
              </a:rPr>
              <a:t>to </a:t>
            </a:r>
            <a:r>
              <a:rPr lang="en" sz="3000" b="1">
                <a:solidFill>
                  <a:srgbClr val="FF8F54"/>
                </a:solidFill>
              </a:rPr>
              <a:t>end </a:t>
            </a:r>
            <a:r>
              <a:rPr lang="en" sz="3000" b="1">
                <a:solidFill>
                  <a:srgbClr val="EBEBEB"/>
                </a:solidFill>
              </a:rPr>
              <a:t>that now RH has been on some</a:t>
            </a:r>
            <a:r>
              <a:rPr lang="en" sz="3000" b="1">
                <a:solidFill>
                  <a:srgbClr val="FF8F54"/>
                </a:solidFill>
              </a:rPr>
              <a:t> </a:t>
            </a:r>
            <a:r>
              <a:rPr lang="en" sz="3000" b="1">
                <a:solidFill>
                  <a:srgbClr val="EBEBEB"/>
                </a:solidFill>
              </a:rPr>
              <a:t>real </a:t>
            </a:r>
            <a:r>
              <a:rPr lang="en" sz="3000" b="1">
                <a:solidFill>
                  <a:srgbClr val="FF8F54"/>
                </a:solidFill>
              </a:rPr>
              <a:t>bullsh.t</a:t>
            </a:r>
            <a:r>
              <a:rPr lang="en" sz="3000" b="1">
                <a:solidFill>
                  <a:srgbClr val="EBEBEB"/>
                </a:solidFill>
              </a:rPr>
              <a:t>, that much is</a:t>
            </a:r>
            <a:r>
              <a:rPr lang="en" sz="3000" b="1">
                <a:solidFill>
                  <a:srgbClr val="FF8F54"/>
                </a:solidFill>
              </a:rPr>
              <a:t> </a:t>
            </a:r>
            <a:r>
              <a:rPr lang="en" sz="3000" b="1">
                <a:solidFill>
                  <a:srgbClr val="2EA479"/>
                </a:solidFill>
              </a:rPr>
              <a:t>clear</a:t>
            </a:r>
            <a:r>
              <a:rPr lang="en" sz="3000" b="1">
                <a:solidFill>
                  <a:srgbClr val="EBEBEB"/>
                </a:solidFill>
              </a:rPr>
              <a:t>.</a:t>
            </a:r>
            <a:endParaRPr sz="3000" b="1">
              <a:solidFill>
                <a:srgbClr val="EBEBEB"/>
              </a:solidFill>
            </a:endParaRPr>
          </a:p>
        </p:txBody>
      </p:sp>
      <p:sp>
        <p:nvSpPr>
          <p:cNvPr id="262" name="Google Shape;262;p34"/>
          <p:cNvSpPr txBox="1">
            <a:spLocks noGrp="1"/>
          </p:cNvSpPr>
          <p:nvPr>
            <p:ph type="body" idx="4294967295"/>
          </p:nvPr>
        </p:nvSpPr>
        <p:spPr>
          <a:xfrm>
            <a:off x="659400" y="1338600"/>
            <a:ext cx="7825200" cy="24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FF8F54"/>
                </a:solidFill>
              </a:rPr>
              <a:t>We were the best advertising for RH. We need to end that now RH has been on some real bullsh.t, that much is clear.</a:t>
            </a:r>
            <a:endParaRPr sz="3000" b="1">
              <a:solidFill>
                <a:srgbClr val="FF8F54"/>
              </a:solidFill>
            </a:endParaRPr>
          </a:p>
        </p:txBody>
      </p:sp>
      <p:sp>
        <p:nvSpPr>
          <p:cNvPr id="263" name="Google Shape;263;p34"/>
          <p:cNvSpPr txBox="1">
            <a:spLocks noGrp="1"/>
          </p:cNvSpPr>
          <p:nvPr>
            <p:ph type="title" idx="4294967295"/>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Sentiment Analysis  </a:t>
            </a:r>
            <a:r>
              <a:rPr lang="en"/>
              <a:t>|  An Example</a:t>
            </a:r>
            <a:endParaRPr b="0">
              <a:solidFill>
                <a:srgbClr val="FF8F5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62"/>
                                        </p:tgtEl>
                                      </p:cBhvr>
                                    </p:animEffect>
                                    <p:set>
                                      <p:cBhvr>
                                        <p:cTn id="7" dur="1" fill="hold">
                                          <p:stCondLst>
                                            <p:cond delay="1000"/>
                                          </p:stCondLst>
                                        </p:cTn>
                                        <p:tgtEl>
                                          <p:spTgt spid="26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61"/>
                                        </p:tgtEl>
                                        <p:attrNameLst>
                                          <p:attrName>style.visibility</p:attrName>
                                        </p:attrNameLst>
                                      </p:cBhvr>
                                      <p:to>
                                        <p:strVal val="visible"/>
                                      </p:to>
                                    </p:set>
                                    <p:animEffect transition="in" filter="fade">
                                      <p:cBhvr>
                                        <p:cTn id="10" dur="1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5"/>
          <p:cNvPicPr preferRelativeResize="0"/>
          <p:nvPr/>
        </p:nvPicPr>
        <p:blipFill>
          <a:blip r:embed="rId3">
            <a:alphaModFix/>
          </a:blip>
          <a:stretch>
            <a:fillRect/>
          </a:stretch>
        </p:blipFill>
        <p:spPr>
          <a:xfrm>
            <a:off x="2563081" y="680477"/>
            <a:ext cx="5722275" cy="4087346"/>
          </a:xfrm>
          <a:prstGeom prst="rect">
            <a:avLst/>
          </a:prstGeom>
          <a:noFill/>
          <a:ln>
            <a:noFill/>
          </a:ln>
        </p:spPr>
      </p:pic>
      <p:pic>
        <p:nvPicPr>
          <p:cNvPr id="269" name="Google Shape;269;p35"/>
          <p:cNvPicPr preferRelativeResize="0"/>
          <p:nvPr/>
        </p:nvPicPr>
        <p:blipFill>
          <a:blip r:embed="rId4">
            <a:alphaModFix/>
          </a:blip>
          <a:stretch>
            <a:fillRect/>
          </a:stretch>
        </p:blipFill>
        <p:spPr>
          <a:xfrm>
            <a:off x="1710863" y="680462"/>
            <a:ext cx="5722275" cy="4087375"/>
          </a:xfrm>
          <a:prstGeom prst="rect">
            <a:avLst/>
          </a:prstGeom>
          <a:noFill/>
          <a:ln>
            <a:noFill/>
          </a:ln>
        </p:spPr>
      </p:pic>
      <p:sp>
        <p:nvSpPr>
          <p:cNvPr id="270" name="Google Shape;270;p35"/>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Tracking Sentiment Over Time</a:t>
            </a:r>
            <a:endParaRPr b="0">
              <a:solidFill>
                <a:srgbClr val="FF8F54"/>
              </a:solidFill>
            </a:endParaRPr>
          </a:p>
        </p:txBody>
      </p:sp>
      <p:sp>
        <p:nvSpPr>
          <p:cNvPr id="271" name="Google Shape;271;p35"/>
          <p:cNvSpPr txBox="1">
            <a:spLocks noGrp="1"/>
          </p:cNvSpPr>
          <p:nvPr>
            <p:ph type="sldNum" idx="12"/>
          </p:nvPr>
        </p:nvSpPr>
        <p:spPr>
          <a:xfrm>
            <a:off x="7189825" y="4657275"/>
            <a:ext cx="1810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Sentiment Over Time  </a:t>
            </a:r>
            <a:r>
              <a:rPr lang="en">
                <a:solidFill>
                  <a:srgbClr val="FF8F54"/>
                </a:solidFill>
              </a:rPr>
              <a:t>|</a:t>
            </a:r>
            <a:r>
              <a:rPr lang="en"/>
              <a:t>  </a:t>
            </a:r>
            <a:fld id="{00000000-1234-1234-1234-123412341234}" type="slidenum">
              <a:rPr lang="en"/>
              <a:t>23</a:t>
            </a:fld>
            <a:endParaRPr/>
          </a:p>
        </p:txBody>
      </p:sp>
      <p:pic>
        <p:nvPicPr>
          <p:cNvPr id="272" name="Google Shape;272;p35"/>
          <p:cNvPicPr preferRelativeResize="0"/>
          <p:nvPr/>
        </p:nvPicPr>
        <p:blipFill>
          <a:blip r:embed="rId5">
            <a:alphaModFix/>
          </a:blip>
          <a:stretch>
            <a:fillRect/>
          </a:stretch>
        </p:blipFill>
        <p:spPr>
          <a:xfrm>
            <a:off x="0" y="2834150"/>
            <a:ext cx="4926826" cy="1729711"/>
          </a:xfrm>
          <a:prstGeom prst="rect">
            <a:avLst/>
          </a:prstGeom>
          <a:noFill/>
          <a:ln>
            <a:noFill/>
          </a:ln>
        </p:spPr>
      </p:pic>
      <p:sp>
        <p:nvSpPr>
          <p:cNvPr id="273" name="Google Shape;273;p35"/>
          <p:cNvSpPr/>
          <p:nvPr/>
        </p:nvSpPr>
        <p:spPr>
          <a:xfrm>
            <a:off x="71245" y="4024284"/>
            <a:ext cx="3105600" cy="1446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txBox="1">
            <a:spLocks noGrp="1"/>
          </p:cNvSpPr>
          <p:nvPr>
            <p:ph type="body" idx="1"/>
          </p:nvPr>
        </p:nvSpPr>
        <p:spPr>
          <a:xfrm>
            <a:off x="4741350" y="2578475"/>
            <a:ext cx="5250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chemeClr val="dk2"/>
                </a:solidFill>
              </a:rPr>
              <a:t>Jan 28</a:t>
            </a:r>
            <a:endParaRPr sz="400">
              <a:solidFill>
                <a:schemeClr val="dk2"/>
              </a:solidFill>
            </a:endParaRPr>
          </a:p>
        </p:txBody>
      </p:sp>
      <p:sp>
        <p:nvSpPr>
          <p:cNvPr id="275" name="Google Shape;275;p35"/>
          <p:cNvSpPr txBox="1">
            <a:spLocks noGrp="1"/>
          </p:cNvSpPr>
          <p:nvPr>
            <p:ph type="body" idx="1"/>
          </p:nvPr>
        </p:nvSpPr>
        <p:spPr>
          <a:xfrm>
            <a:off x="4926825" y="4143096"/>
            <a:ext cx="5250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chemeClr val="dk2"/>
                </a:solidFill>
              </a:rPr>
              <a:t>Jan 29</a:t>
            </a:r>
            <a:endParaRPr sz="4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68"/>
                                        </p:tgtEl>
                                      </p:cBhvr>
                                    </p:animEffect>
                                    <p:set>
                                      <p:cBhvr>
                                        <p:cTn id="12" dur="1" fill="hold">
                                          <p:stCondLst>
                                            <p:cond delay="1000"/>
                                          </p:stCondLst>
                                        </p:cTn>
                                        <p:tgtEl>
                                          <p:spTgt spid="26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69"/>
                                        </p:tgtEl>
                                        <p:attrNameLst>
                                          <p:attrName>style.visibility</p:attrName>
                                        </p:attrNameLst>
                                      </p:cBhvr>
                                      <p:to>
                                        <p:strVal val="visible"/>
                                      </p:to>
                                    </p:set>
                                    <p:animEffect transition="in" filter="fade">
                                      <p:cBhvr>
                                        <p:cTn id="15" dur="1000"/>
                                        <p:tgtEl>
                                          <p:spTgt spid="2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2"/>
                                        </p:tgtEl>
                                        <p:attrNameLst>
                                          <p:attrName>style.visibility</p:attrName>
                                        </p:attrNameLst>
                                      </p:cBhvr>
                                      <p:to>
                                        <p:strVal val="visible"/>
                                      </p:to>
                                    </p:set>
                                    <p:animEffect transition="in" filter="fade">
                                      <p:cBhvr>
                                        <p:cTn id="20" dur="1000"/>
                                        <p:tgtEl>
                                          <p:spTgt spid="27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3"/>
                                        </p:tgtEl>
                                        <p:attrNameLst>
                                          <p:attrName>style.visibility</p:attrName>
                                        </p:attrNameLst>
                                      </p:cBhvr>
                                      <p:to>
                                        <p:strVal val="visible"/>
                                      </p:to>
                                    </p:set>
                                    <p:animEffect transition="in" filter="fade">
                                      <p:cBhvr>
                                        <p:cTn id="25" dur="1000"/>
                                        <p:tgtEl>
                                          <p:spTgt spid="27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4"/>
                                        </p:tgtEl>
                                        <p:attrNameLst>
                                          <p:attrName>style.visibility</p:attrName>
                                        </p:attrNameLst>
                                      </p:cBhvr>
                                      <p:to>
                                        <p:strVal val="visible"/>
                                      </p:to>
                                    </p:set>
                                    <p:animEffect transition="in" filter="fade">
                                      <p:cBhvr>
                                        <p:cTn id="30" dur="1000"/>
                                        <p:tgtEl>
                                          <p:spTgt spid="274"/>
                                        </p:tgtEl>
                                      </p:cBhvr>
                                    </p:animEffect>
                                  </p:childTnLst>
                                </p:cTn>
                              </p:par>
                              <p:par>
                                <p:cTn id="31" presetID="10" presetClass="entr" presetSubtype="0" fill="hold" nodeType="withEffect">
                                  <p:stCondLst>
                                    <p:cond delay="0"/>
                                  </p:stCondLst>
                                  <p:childTnLst>
                                    <p:set>
                                      <p:cBhvr>
                                        <p:cTn id="32" dur="1" fill="hold">
                                          <p:stCondLst>
                                            <p:cond delay="0"/>
                                          </p:stCondLst>
                                        </p:cTn>
                                        <p:tgtEl>
                                          <p:spTgt spid="275"/>
                                        </p:tgtEl>
                                        <p:attrNameLst>
                                          <p:attrName>style.visibility</p:attrName>
                                        </p:attrNameLst>
                                      </p:cBhvr>
                                      <p:to>
                                        <p:strVal val="visible"/>
                                      </p:to>
                                    </p:set>
                                    <p:animEffect transition="in" filter="fade">
                                      <p:cBhvr>
                                        <p:cTn id="33" dur="10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6"/>
          <p:cNvPicPr preferRelativeResize="0"/>
          <p:nvPr/>
        </p:nvPicPr>
        <p:blipFill>
          <a:blip r:embed="rId3">
            <a:alphaModFix/>
          </a:blip>
          <a:stretch>
            <a:fillRect/>
          </a:stretch>
        </p:blipFill>
        <p:spPr>
          <a:xfrm>
            <a:off x="1618525" y="899025"/>
            <a:ext cx="5906951" cy="4219250"/>
          </a:xfrm>
          <a:prstGeom prst="rect">
            <a:avLst/>
          </a:prstGeom>
          <a:noFill/>
          <a:ln>
            <a:noFill/>
          </a:ln>
        </p:spPr>
      </p:pic>
      <p:sp>
        <p:nvSpPr>
          <p:cNvPr id="281" name="Google Shape;281;p36"/>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Term Frequency + Sentiment Contributions</a:t>
            </a:r>
            <a:endParaRPr b="0">
              <a:solidFill>
                <a:srgbClr val="FF8F54"/>
              </a:solidFill>
            </a:endParaRPr>
          </a:p>
        </p:txBody>
      </p:sp>
      <p:sp>
        <p:nvSpPr>
          <p:cNvPr id="282" name="Google Shape;282;p36"/>
          <p:cNvSpPr txBox="1">
            <a:spLocks noGrp="1"/>
          </p:cNvSpPr>
          <p:nvPr>
            <p:ph type="sldNum" idx="12"/>
          </p:nvPr>
        </p:nvSpPr>
        <p:spPr>
          <a:xfrm>
            <a:off x="7069700" y="4657275"/>
            <a:ext cx="1930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Sentiment  </a:t>
            </a:r>
            <a:r>
              <a:rPr lang="en">
                <a:solidFill>
                  <a:srgbClr val="FF8F54"/>
                </a:solidFill>
              </a:rPr>
              <a:t>|</a:t>
            </a:r>
            <a:r>
              <a:rPr lang="en"/>
              <a:t>  </a:t>
            </a: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7"/>
          <p:cNvPicPr preferRelativeResize="0"/>
          <p:nvPr/>
        </p:nvPicPr>
        <p:blipFill>
          <a:blip r:embed="rId3">
            <a:alphaModFix/>
          </a:blip>
          <a:stretch>
            <a:fillRect/>
          </a:stretch>
        </p:blipFill>
        <p:spPr>
          <a:xfrm>
            <a:off x="1559950" y="784175"/>
            <a:ext cx="6024100" cy="4302917"/>
          </a:xfrm>
          <a:prstGeom prst="rect">
            <a:avLst/>
          </a:prstGeom>
          <a:noFill/>
          <a:ln>
            <a:noFill/>
          </a:ln>
        </p:spPr>
      </p:pic>
      <p:sp>
        <p:nvSpPr>
          <p:cNvPr id="288" name="Google Shape;288;p37"/>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Term Frequency + Sentiment Contributions</a:t>
            </a:r>
            <a:endParaRPr b="0">
              <a:solidFill>
                <a:srgbClr val="FF8F54"/>
              </a:solidFill>
            </a:endParaRPr>
          </a:p>
        </p:txBody>
      </p:sp>
      <p:sp>
        <p:nvSpPr>
          <p:cNvPr id="289" name="Google Shape;289;p37"/>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Sentiment  </a:t>
            </a:r>
            <a:r>
              <a:rPr lang="en">
                <a:solidFill>
                  <a:srgbClr val="FF8F54"/>
                </a:solidFill>
              </a:rPr>
              <a:t>|</a:t>
            </a:r>
            <a:r>
              <a:rPr lang="en"/>
              <a:t>  </a:t>
            </a: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EA479"/>
        </a:solidFill>
        <a:effectLst/>
      </p:bgPr>
    </p:bg>
    <p:spTree>
      <p:nvGrpSpPr>
        <p:cNvPr id="1" name="Shape 293"/>
        <p:cNvGrpSpPr/>
        <p:nvPr/>
      </p:nvGrpSpPr>
      <p:grpSpPr>
        <a:xfrm>
          <a:off x="0" y="0"/>
          <a:ext cx="0" cy="0"/>
          <a:chOff x="0" y="0"/>
          <a:chExt cx="0" cy="0"/>
        </a:xfrm>
      </p:grpSpPr>
      <p:sp>
        <p:nvSpPr>
          <p:cNvPr id="294" name="Google Shape;294;p38"/>
          <p:cNvSpPr txBox="1">
            <a:spLocks noGrp="1"/>
          </p:cNvSpPr>
          <p:nvPr>
            <p:ph type="body" idx="4294967295"/>
          </p:nvPr>
        </p:nvSpPr>
        <p:spPr>
          <a:xfrm>
            <a:off x="798600" y="696300"/>
            <a:ext cx="7869900" cy="3750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 sz="3000" b="1">
                <a:solidFill>
                  <a:srgbClr val="FFFFFF"/>
                </a:solidFill>
              </a:rPr>
              <a:t>N-Grams &amp; Conversation Mapping</a:t>
            </a:r>
            <a:endParaRPr sz="3000" b="1">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N-gram Analysis &amp; Conversation Mapping  </a:t>
            </a:r>
            <a:r>
              <a:rPr lang="en"/>
              <a:t>|  Approach</a:t>
            </a:r>
            <a:endParaRPr b="0">
              <a:solidFill>
                <a:srgbClr val="FF8F54"/>
              </a:solidFill>
            </a:endParaRPr>
          </a:p>
        </p:txBody>
      </p:sp>
      <p:sp>
        <p:nvSpPr>
          <p:cNvPr id="300" name="Google Shape;300;p39"/>
          <p:cNvSpPr txBox="1">
            <a:spLocks noGrp="1"/>
          </p:cNvSpPr>
          <p:nvPr>
            <p:ph type="sldNum" idx="12"/>
          </p:nvPr>
        </p:nvSpPr>
        <p:spPr>
          <a:xfrm>
            <a:off x="7313175" y="4657275"/>
            <a:ext cx="16872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Analytical Approach  </a:t>
            </a:r>
            <a:r>
              <a:rPr lang="en">
                <a:solidFill>
                  <a:srgbClr val="FF8F54"/>
                </a:solidFill>
              </a:rPr>
              <a:t>|</a:t>
            </a:r>
            <a:r>
              <a:rPr lang="en"/>
              <a:t>  </a:t>
            </a:r>
            <a:fld id="{00000000-1234-1234-1234-123412341234}" type="slidenum">
              <a:rPr lang="en"/>
              <a:t>27</a:t>
            </a:fld>
            <a:endParaRPr/>
          </a:p>
        </p:txBody>
      </p:sp>
      <p:pic>
        <p:nvPicPr>
          <p:cNvPr id="301" name="Google Shape;301;p39"/>
          <p:cNvPicPr preferRelativeResize="0"/>
          <p:nvPr/>
        </p:nvPicPr>
        <p:blipFill>
          <a:blip r:embed="rId3">
            <a:alphaModFix/>
          </a:blip>
          <a:stretch>
            <a:fillRect/>
          </a:stretch>
        </p:blipFill>
        <p:spPr>
          <a:xfrm>
            <a:off x="152400" y="1594750"/>
            <a:ext cx="8839200" cy="195399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Term Frequency</a:t>
            </a:r>
            <a:endParaRPr b="0">
              <a:solidFill>
                <a:srgbClr val="FF8F54"/>
              </a:solidFill>
            </a:endParaRPr>
          </a:p>
        </p:txBody>
      </p:sp>
      <p:sp>
        <p:nvSpPr>
          <p:cNvPr id="307" name="Google Shape;307;p40"/>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Term Frequency  </a:t>
            </a:r>
            <a:r>
              <a:rPr lang="en">
                <a:solidFill>
                  <a:srgbClr val="FF8F54"/>
                </a:solidFill>
              </a:rPr>
              <a:t>|</a:t>
            </a:r>
            <a:r>
              <a:rPr lang="en"/>
              <a:t>  </a:t>
            </a:r>
            <a:fld id="{00000000-1234-1234-1234-123412341234}" type="slidenum">
              <a:rPr lang="en"/>
              <a:t>28</a:t>
            </a:fld>
            <a:endParaRPr/>
          </a:p>
        </p:txBody>
      </p:sp>
      <p:pic>
        <p:nvPicPr>
          <p:cNvPr id="308" name="Google Shape;308;p40"/>
          <p:cNvPicPr preferRelativeResize="0"/>
          <p:nvPr/>
        </p:nvPicPr>
        <p:blipFill>
          <a:blip r:embed="rId3">
            <a:alphaModFix/>
          </a:blip>
          <a:stretch>
            <a:fillRect/>
          </a:stretch>
        </p:blipFill>
        <p:spPr>
          <a:xfrm>
            <a:off x="1814225" y="899025"/>
            <a:ext cx="5515544" cy="3939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Going Beyond Single Words: N-gram Analysis</a:t>
            </a:r>
            <a:endParaRPr b="0">
              <a:solidFill>
                <a:srgbClr val="FF8F54"/>
              </a:solidFill>
            </a:endParaRPr>
          </a:p>
        </p:txBody>
      </p:sp>
      <p:pic>
        <p:nvPicPr>
          <p:cNvPr id="314" name="Google Shape;314;p41"/>
          <p:cNvPicPr preferRelativeResize="0"/>
          <p:nvPr/>
        </p:nvPicPr>
        <p:blipFill>
          <a:blip r:embed="rId3">
            <a:alphaModFix/>
          </a:blip>
          <a:stretch>
            <a:fillRect/>
          </a:stretch>
        </p:blipFill>
        <p:spPr>
          <a:xfrm>
            <a:off x="2028262" y="725775"/>
            <a:ext cx="5087499" cy="4325101"/>
          </a:xfrm>
          <a:prstGeom prst="rect">
            <a:avLst/>
          </a:prstGeom>
          <a:noFill/>
          <a:ln>
            <a:noFill/>
          </a:ln>
        </p:spPr>
      </p:pic>
      <p:pic>
        <p:nvPicPr>
          <p:cNvPr id="315" name="Google Shape;315;p41"/>
          <p:cNvPicPr preferRelativeResize="0"/>
          <p:nvPr/>
        </p:nvPicPr>
        <p:blipFill>
          <a:blip r:embed="rId4">
            <a:alphaModFix/>
          </a:blip>
          <a:stretch>
            <a:fillRect/>
          </a:stretch>
        </p:blipFill>
        <p:spPr>
          <a:xfrm>
            <a:off x="1575625" y="725775"/>
            <a:ext cx="6130199" cy="4378726"/>
          </a:xfrm>
          <a:prstGeom prst="rect">
            <a:avLst/>
          </a:prstGeom>
          <a:noFill/>
          <a:ln>
            <a:noFill/>
          </a:ln>
        </p:spPr>
      </p:pic>
      <p:sp>
        <p:nvSpPr>
          <p:cNvPr id="316" name="Google Shape;316;p41"/>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N-gram Analysis  </a:t>
            </a:r>
            <a:r>
              <a:rPr lang="en">
                <a:solidFill>
                  <a:srgbClr val="FF8F54"/>
                </a:solidFill>
              </a:rPr>
              <a:t>|</a:t>
            </a:r>
            <a:r>
              <a:rPr lang="en"/>
              <a:t>  </a:t>
            </a:r>
            <a:fld id="{00000000-1234-1234-1234-123412341234}" type="slidenum">
              <a:rPr lang="en"/>
              <a:t>29</a:t>
            </a:fld>
            <a:endParaRPr/>
          </a:p>
        </p:txBody>
      </p:sp>
      <p:sp>
        <p:nvSpPr>
          <p:cNvPr id="317" name="Google Shape;317;p41"/>
          <p:cNvSpPr/>
          <p:nvPr/>
        </p:nvSpPr>
        <p:spPr>
          <a:xfrm rot="2256003">
            <a:off x="4190897" y="2299577"/>
            <a:ext cx="2198819" cy="1376697"/>
          </a:xfrm>
          <a:prstGeom prst="ellipse">
            <a:avLst/>
          </a:prstGeom>
          <a:noFill/>
          <a:ln w="28575" cap="flat" cmpd="sng">
            <a:solidFill>
              <a:srgbClr val="2E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rot="2256003">
            <a:off x="3594922" y="3061252"/>
            <a:ext cx="2198819" cy="1376697"/>
          </a:xfrm>
          <a:prstGeom prst="ellipse">
            <a:avLst/>
          </a:prstGeom>
          <a:noFill/>
          <a:ln w="28575" cap="flat" cmpd="sng">
            <a:solidFill>
              <a:srgbClr val="2E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rot="2256333">
            <a:off x="3055440" y="4110500"/>
            <a:ext cx="1247743" cy="922999"/>
          </a:xfrm>
          <a:prstGeom prst="ellipse">
            <a:avLst/>
          </a:prstGeom>
          <a:noFill/>
          <a:ln w="28575" cap="flat" cmpd="sng">
            <a:solidFill>
              <a:srgbClr val="2E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rot="8301988">
            <a:off x="3145653" y="1189178"/>
            <a:ext cx="866995" cy="756304"/>
          </a:xfrm>
          <a:prstGeom prst="ellipse">
            <a:avLst/>
          </a:prstGeom>
          <a:noFill/>
          <a:ln w="28575" cap="flat" cmpd="sng">
            <a:solidFill>
              <a:srgbClr val="2E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
                                        <p:tgtEl>
                                          <p:spTgt spid="314"/>
                                        </p:tgtEl>
                                      </p:cBhvr>
                                    </p:animEffect>
                                    <p:set>
                                      <p:cBhvr>
                                        <p:cTn id="7" dur="1" fill="hold">
                                          <p:stCondLst>
                                            <p:cond delay="0"/>
                                          </p:stCondLst>
                                        </p:cTn>
                                        <p:tgtEl>
                                          <p:spTgt spid="31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15"/>
                                        </p:tgtEl>
                                        <p:attrNameLst>
                                          <p:attrName>style.visibility</p:attrName>
                                        </p:attrNameLst>
                                      </p:cBhvr>
                                      <p:to>
                                        <p:strVal val="visible"/>
                                      </p:to>
                                    </p:set>
                                    <p:animEffect transition="in" filter="fade">
                                      <p:cBhvr>
                                        <p:cTn id="10" dur="1000"/>
                                        <p:tgtEl>
                                          <p:spTgt spid="3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animEffect transition="in" filter="fade">
                                      <p:cBhvr>
                                        <p:cTn id="15" dur="1000"/>
                                        <p:tgtEl>
                                          <p:spTgt spid="3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318"/>
                                        </p:tgtEl>
                                      </p:cBhvr>
                                    </p:animEffect>
                                    <p:set>
                                      <p:cBhvr>
                                        <p:cTn id="20" dur="1" fill="hold">
                                          <p:stCondLst>
                                            <p:cond delay="1000"/>
                                          </p:stCondLst>
                                        </p:cTn>
                                        <p:tgtEl>
                                          <p:spTgt spid="3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17"/>
                                        </p:tgtEl>
                                        <p:attrNameLst>
                                          <p:attrName>style.visibility</p:attrName>
                                        </p:attrNameLst>
                                      </p:cBhvr>
                                      <p:to>
                                        <p:strVal val="visible"/>
                                      </p:to>
                                    </p:set>
                                    <p:animEffect transition="in" filter="fade">
                                      <p:cBhvr>
                                        <p:cTn id="23" dur="1000"/>
                                        <p:tgtEl>
                                          <p:spTgt spid="3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9"/>
                                        </p:tgtEl>
                                        <p:attrNameLst>
                                          <p:attrName>style.visibility</p:attrName>
                                        </p:attrNameLst>
                                      </p:cBhvr>
                                      <p:to>
                                        <p:strVal val="visible"/>
                                      </p:to>
                                    </p:set>
                                    <p:animEffect transition="in" filter="fade">
                                      <p:cBhvr>
                                        <p:cTn id="28" dur="1000"/>
                                        <p:tgtEl>
                                          <p:spTgt spid="319"/>
                                        </p:tgtEl>
                                      </p:cBhvr>
                                    </p:animEffect>
                                  </p:childTnLst>
                                </p:cTn>
                              </p:par>
                              <p:par>
                                <p:cTn id="29" presetID="10" presetClass="entr" presetSubtype="0" fill="hold" nodeType="with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fade">
                                      <p:cBhvr>
                                        <p:cTn id="31" dur="10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317"/>
                                        </p:tgtEl>
                                      </p:cBhvr>
                                    </p:animEffect>
                                    <p:set>
                                      <p:cBhvr>
                                        <p:cTn id="36" dur="1" fill="hold">
                                          <p:stCondLst>
                                            <p:cond delay="1000"/>
                                          </p:stCondLst>
                                        </p:cTn>
                                        <p:tgtEl>
                                          <p:spTgt spid="31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1000"/>
                                        <p:tgtEl>
                                          <p:spTgt spid="320"/>
                                        </p:tgtEl>
                                      </p:cBhvr>
                                    </p:animEffect>
                                    <p:set>
                                      <p:cBhvr>
                                        <p:cTn id="39" dur="1" fill="hold">
                                          <p:stCondLst>
                                            <p:cond delay="1000"/>
                                          </p:stCondLst>
                                        </p:cTn>
                                        <p:tgtEl>
                                          <p:spTgt spid="320"/>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1000"/>
                                        <p:tgtEl>
                                          <p:spTgt spid="319"/>
                                        </p:tgtEl>
                                      </p:cBhvr>
                                    </p:animEffect>
                                    <p:set>
                                      <p:cBhvr>
                                        <p:cTn id="42" dur="1" fill="hold">
                                          <p:stCondLst>
                                            <p:cond delay="1000"/>
                                          </p:stCondLst>
                                        </p:cTn>
                                        <p:tgtEl>
                                          <p:spTgt spid="3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When you hear the words ‘raw data’ what image comes to your mind?</a:t>
            </a:r>
            <a:endParaRPr b="0">
              <a:solidFill>
                <a:srgbClr val="FF8F54"/>
              </a:solidFill>
            </a:endParaRPr>
          </a:p>
        </p:txBody>
      </p:sp>
      <p:sp>
        <p:nvSpPr>
          <p:cNvPr id="84" name="Google Shape;84;p15"/>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Thinking of data  </a:t>
            </a:r>
            <a:r>
              <a:rPr lang="en">
                <a:solidFill>
                  <a:srgbClr val="FF8F54"/>
                </a:solidFill>
              </a:rPr>
              <a:t>|</a:t>
            </a:r>
            <a:r>
              <a:rPr lang="en"/>
              <a:t>  0</a:t>
            </a:r>
            <a:fld id="{00000000-1234-1234-1234-123412341234}" type="slidenum">
              <a:rPr lang="en"/>
              <a:t>3</a:t>
            </a:fld>
            <a:endParaRPr/>
          </a:p>
        </p:txBody>
      </p:sp>
      <p:pic>
        <p:nvPicPr>
          <p:cNvPr id="85" name="Google Shape;85;p15"/>
          <p:cNvPicPr preferRelativeResize="0"/>
          <p:nvPr/>
        </p:nvPicPr>
        <p:blipFill>
          <a:blip r:embed="rId3">
            <a:alphaModFix/>
          </a:blip>
          <a:stretch>
            <a:fillRect/>
          </a:stretch>
        </p:blipFill>
        <p:spPr>
          <a:xfrm>
            <a:off x="1530836" y="995876"/>
            <a:ext cx="6082324" cy="3151750"/>
          </a:xfrm>
          <a:prstGeom prst="rect">
            <a:avLst/>
          </a:prstGeom>
          <a:noFill/>
          <a:ln>
            <a:noFill/>
          </a:ln>
        </p:spPr>
      </p:pic>
      <p:sp>
        <p:nvSpPr>
          <p:cNvPr id="86" name="Google Shape;86;p15"/>
          <p:cNvSpPr txBox="1">
            <a:spLocks noGrp="1"/>
          </p:cNvSpPr>
          <p:nvPr>
            <p:ph type="body" idx="4294967295"/>
          </p:nvPr>
        </p:nvSpPr>
        <p:spPr>
          <a:xfrm>
            <a:off x="406350" y="4732200"/>
            <a:ext cx="6586800" cy="3351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800"/>
              </a:spcAft>
              <a:buNone/>
            </a:pPr>
            <a:r>
              <a:rPr lang="en" sz="900">
                <a:solidFill>
                  <a:srgbClr val="373737"/>
                </a:solidFill>
                <a:highlight>
                  <a:srgbClr val="FFFFFF"/>
                </a:highlight>
                <a:latin typeface="Montserrat"/>
                <a:ea typeface="Montserrat"/>
                <a:cs typeface="Montserrat"/>
                <a:sym typeface="Montserrat"/>
              </a:rPr>
              <a:t>Source: TechRepublic, “</a:t>
            </a:r>
            <a:r>
              <a:rPr lang="en" sz="900" u="sng">
                <a:solidFill>
                  <a:schemeClr val="accent5"/>
                </a:solidFill>
                <a:highlight>
                  <a:srgbClr val="FFFFFF"/>
                </a:highlight>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How to configure an Excel file for use in Power BI</a:t>
            </a:r>
            <a:r>
              <a:rPr lang="en" sz="900">
                <a:solidFill>
                  <a:srgbClr val="373737"/>
                </a:solidFill>
                <a:highlight>
                  <a:srgbClr val="FFFFFF"/>
                </a:highlight>
                <a:latin typeface="Montserrat"/>
                <a:ea typeface="Montserrat"/>
                <a:cs typeface="Montserrat"/>
                <a:sym typeface="Montserrat"/>
              </a:rPr>
              <a:t>”</a:t>
            </a:r>
            <a:endParaRPr sz="900">
              <a:solidFill>
                <a:srgbClr val="373737"/>
              </a:solidFill>
              <a:highlight>
                <a:srgbClr val="FFFFFF"/>
              </a:highlight>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body" idx="1"/>
          </p:nvPr>
        </p:nvSpPr>
        <p:spPr>
          <a:xfrm>
            <a:off x="568625" y="879025"/>
            <a:ext cx="8074800" cy="37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rPr>
              <a:t>What does all of this mean for Robinhood?</a:t>
            </a:r>
            <a:br>
              <a:rPr lang="en" b="1">
                <a:solidFill>
                  <a:srgbClr val="FF9254"/>
                </a:solidFill>
              </a:rPr>
            </a:br>
            <a:endParaRPr b="1">
              <a:solidFill>
                <a:srgbClr val="FF9254"/>
              </a:solidFill>
            </a:endParaRPr>
          </a:p>
          <a:p>
            <a:pPr marL="457200" lvl="0" indent="-317500" algn="l" rtl="0">
              <a:spcBef>
                <a:spcPts val="0"/>
              </a:spcBef>
              <a:spcAft>
                <a:spcPts val="0"/>
              </a:spcAft>
              <a:buClr>
                <a:srgbClr val="434343"/>
              </a:buClr>
              <a:buSzPts val="1400"/>
              <a:buFont typeface="Proxima Nova"/>
              <a:buChar char="●"/>
            </a:pPr>
            <a:r>
              <a:rPr lang="en" sz="1400"/>
              <a:t>Robinhood violated its brand promise and upset its user base.</a:t>
            </a:r>
            <a:br>
              <a:rPr lang="en" sz="1400"/>
            </a:br>
            <a:endParaRPr sz="1400"/>
          </a:p>
          <a:p>
            <a:pPr marL="457200" lvl="0" indent="-317500" algn="l" rtl="0">
              <a:spcBef>
                <a:spcPts val="0"/>
              </a:spcBef>
              <a:spcAft>
                <a:spcPts val="0"/>
              </a:spcAft>
              <a:buClr>
                <a:schemeClr val="dk1"/>
              </a:buClr>
              <a:buSzPts val="1400"/>
              <a:buFont typeface="Arial"/>
              <a:buChar char="●"/>
            </a:pPr>
            <a:r>
              <a:rPr lang="en" sz="1400"/>
              <a:t>The network forces that turned against Robinhood were swift and startlingly one sided. </a:t>
            </a:r>
            <a:br>
              <a:rPr lang="en" sz="1400"/>
            </a:br>
            <a:r>
              <a:rPr lang="en" sz="1400"/>
              <a:t>RH failed to listen and paid the price.</a:t>
            </a:r>
            <a:br>
              <a:rPr lang="en" sz="1400"/>
            </a:br>
            <a:endParaRPr sz="1400"/>
          </a:p>
          <a:p>
            <a:pPr marL="457200" lvl="0" indent="-317500" algn="l" rtl="0">
              <a:spcBef>
                <a:spcPts val="0"/>
              </a:spcBef>
              <a:spcAft>
                <a:spcPts val="0"/>
              </a:spcAft>
              <a:buClr>
                <a:schemeClr val="dk1"/>
              </a:buClr>
              <a:buSzPts val="1400"/>
              <a:buFont typeface="Arial"/>
              <a:buChar char="●"/>
            </a:pPr>
            <a:r>
              <a:rPr lang="en" sz="1400"/>
              <a:t>Next Steps for Robinhood:</a:t>
            </a:r>
            <a:endParaRPr sz="1400"/>
          </a:p>
          <a:p>
            <a:pPr marL="914400" lvl="1" indent="-317500" algn="l" rtl="0">
              <a:spcBef>
                <a:spcPts val="0"/>
              </a:spcBef>
              <a:spcAft>
                <a:spcPts val="0"/>
              </a:spcAft>
              <a:buClr>
                <a:schemeClr val="dk1"/>
              </a:buClr>
              <a:buSzPts val="1400"/>
              <a:buFont typeface="Arial"/>
              <a:buChar char="○"/>
            </a:pPr>
            <a:r>
              <a:rPr lang="en" sz="1400"/>
              <a:t>r/WallStreetBets does not represent 100% of the RH user base.</a:t>
            </a:r>
            <a:endParaRPr sz="1400"/>
          </a:p>
          <a:p>
            <a:pPr marL="914400" lvl="1" indent="-317500" algn="l" rtl="0">
              <a:spcBef>
                <a:spcPts val="0"/>
              </a:spcBef>
              <a:spcAft>
                <a:spcPts val="0"/>
              </a:spcAft>
              <a:buClr>
                <a:schemeClr val="dk1"/>
              </a:buClr>
              <a:buSzPts val="1400"/>
              <a:buFont typeface="Arial"/>
              <a:buChar char="○"/>
            </a:pPr>
            <a:r>
              <a:rPr lang="en" sz="1400"/>
              <a:t>User discovery and a </a:t>
            </a:r>
            <a:r>
              <a:rPr lang="en" sz="1400" i="1"/>
              <a:t>meaningful</a:t>
            </a:r>
            <a:r>
              <a:rPr lang="en" sz="1400"/>
              <a:t> commitment to what users value must come next.</a:t>
            </a:r>
            <a:endParaRPr sz="1400"/>
          </a:p>
        </p:txBody>
      </p:sp>
      <p:sp>
        <p:nvSpPr>
          <p:cNvPr id="326" name="Google Shape;326;p42"/>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 What?  </a:t>
            </a:r>
            <a:r>
              <a:rPr lang="en">
                <a:solidFill>
                  <a:srgbClr val="FF8F54"/>
                </a:solidFill>
              </a:rPr>
              <a:t>| </a:t>
            </a:r>
            <a:r>
              <a:rPr lang="en"/>
              <a:t> </a:t>
            </a:r>
            <a:fld id="{00000000-1234-1234-1234-123412341234}" type="slidenum">
              <a:rPr lang="en"/>
              <a:t>30</a:t>
            </a:fld>
            <a:endParaRPr/>
          </a:p>
        </p:txBody>
      </p:sp>
      <p:sp>
        <p:nvSpPr>
          <p:cNvPr id="327" name="Google Shape;327;p42"/>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Sentiment Analysis and Conversation Mapping  </a:t>
            </a:r>
            <a:r>
              <a:rPr lang="en"/>
              <a:t>|  So What?</a:t>
            </a:r>
            <a:endParaRPr b="0">
              <a:solidFill>
                <a:srgbClr val="FF8F5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animEffect transition="in" filter="fade">
                                      <p:cBhvr>
                                        <p:cTn id="7" dur="500"/>
                                        <p:tgtEl>
                                          <p:spTgt spid="3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xEl>
                                              <p:pRg st="1" end="1"/>
                                            </p:txEl>
                                          </p:spTgt>
                                        </p:tgtEl>
                                        <p:attrNameLst>
                                          <p:attrName>style.visibility</p:attrName>
                                        </p:attrNameLst>
                                      </p:cBhvr>
                                      <p:to>
                                        <p:strVal val="visible"/>
                                      </p:to>
                                    </p:set>
                                    <p:animEffect transition="in" filter="fade">
                                      <p:cBhvr>
                                        <p:cTn id="12" dur="500"/>
                                        <p:tgtEl>
                                          <p:spTgt spid="3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xEl>
                                              <p:pRg st="2" end="2"/>
                                            </p:txEl>
                                          </p:spTgt>
                                        </p:tgtEl>
                                        <p:attrNameLst>
                                          <p:attrName>style.visibility</p:attrName>
                                        </p:attrNameLst>
                                      </p:cBhvr>
                                      <p:to>
                                        <p:strVal val="visible"/>
                                      </p:to>
                                    </p:set>
                                    <p:animEffect transition="in" filter="fade">
                                      <p:cBhvr>
                                        <p:cTn id="17" dur="500"/>
                                        <p:tgtEl>
                                          <p:spTgt spid="3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5">
                                            <p:txEl>
                                              <p:pRg st="3" end="3"/>
                                            </p:txEl>
                                          </p:spTgt>
                                        </p:tgtEl>
                                        <p:attrNameLst>
                                          <p:attrName>style.visibility</p:attrName>
                                        </p:attrNameLst>
                                      </p:cBhvr>
                                      <p:to>
                                        <p:strVal val="visible"/>
                                      </p:to>
                                    </p:set>
                                    <p:animEffect transition="in" filter="fade">
                                      <p:cBhvr>
                                        <p:cTn id="22" dur="500"/>
                                        <p:tgtEl>
                                          <p:spTgt spid="3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5">
                                            <p:txEl>
                                              <p:pRg st="4" end="4"/>
                                            </p:txEl>
                                          </p:spTgt>
                                        </p:tgtEl>
                                        <p:attrNameLst>
                                          <p:attrName>style.visibility</p:attrName>
                                        </p:attrNameLst>
                                      </p:cBhvr>
                                      <p:to>
                                        <p:strVal val="visible"/>
                                      </p:to>
                                    </p:set>
                                    <p:animEffect transition="in" filter="fade">
                                      <p:cBhvr>
                                        <p:cTn id="27" dur="500"/>
                                        <p:tgtEl>
                                          <p:spTgt spid="3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5">
                                            <p:txEl>
                                              <p:pRg st="5" end="5"/>
                                            </p:txEl>
                                          </p:spTgt>
                                        </p:tgtEl>
                                        <p:attrNameLst>
                                          <p:attrName>style.visibility</p:attrName>
                                        </p:attrNameLst>
                                      </p:cBhvr>
                                      <p:to>
                                        <p:strVal val="visible"/>
                                      </p:to>
                                    </p:set>
                                    <p:animEffect transition="in" filter="fade">
                                      <p:cBhvr>
                                        <p:cTn id="32" dur="500"/>
                                        <p:tgtEl>
                                          <p:spTgt spid="3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43"/>
          <p:cNvPicPr preferRelativeResize="0"/>
          <p:nvPr/>
        </p:nvPicPr>
        <p:blipFill>
          <a:blip r:embed="rId3">
            <a:alphaModFix/>
          </a:blip>
          <a:stretch>
            <a:fillRect/>
          </a:stretch>
        </p:blipFill>
        <p:spPr>
          <a:xfrm>
            <a:off x="2769050" y="1740516"/>
            <a:ext cx="5978338" cy="3315459"/>
          </a:xfrm>
          <a:prstGeom prst="rect">
            <a:avLst/>
          </a:prstGeom>
          <a:noFill/>
          <a:ln>
            <a:noFill/>
          </a:ln>
        </p:spPr>
      </p:pic>
      <p:sp>
        <p:nvSpPr>
          <p:cNvPr id="333" name="Google Shape;333;p43"/>
          <p:cNvSpPr txBox="1">
            <a:spLocks noGrp="1"/>
          </p:cNvSpPr>
          <p:nvPr>
            <p:ph type="ctrTitle"/>
          </p:nvPr>
        </p:nvSpPr>
        <p:spPr>
          <a:xfrm>
            <a:off x="707875" y="1466"/>
            <a:ext cx="8279100" cy="96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300"/>
              <a:t>Questions?</a:t>
            </a:r>
            <a:endParaRPr sz="4300"/>
          </a:p>
        </p:txBody>
      </p:sp>
      <p:sp>
        <p:nvSpPr>
          <p:cNvPr id="334" name="Google Shape;334;p43"/>
          <p:cNvSpPr txBox="1">
            <a:spLocks noGrp="1"/>
          </p:cNvSpPr>
          <p:nvPr>
            <p:ph type="subTitle" idx="1"/>
          </p:nvPr>
        </p:nvSpPr>
        <p:spPr>
          <a:xfrm>
            <a:off x="707875" y="730641"/>
            <a:ext cx="8295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Reach out on Twitter or LinkedIn</a:t>
            </a:r>
            <a:endParaRPr/>
          </a:p>
          <a:p>
            <a:pPr marL="0" lvl="0" indent="0" algn="l" rtl="0">
              <a:spcBef>
                <a:spcPts val="0"/>
              </a:spcBef>
              <a:spcAft>
                <a:spcPts val="0"/>
              </a:spcAft>
              <a:buNone/>
            </a:pPr>
            <a:r>
              <a:rPr lang="en"/>
              <a:t>@alexanderhrose</a:t>
            </a:r>
            <a:endParaRPr/>
          </a:p>
        </p:txBody>
      </p:sp>
      <p:sp>
        <p:nvSpPr>
          <p:cNvPr id="335" name="Google Shape;335;p43"/>
          <p:cNvSpPr txBox="1">
            <a:spLocks noGrp="1"/>
          </p:cNvSpPr>
          <p:nvPr>
            <p:ph type="sldNum" idx="4294967295"/>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Questions?  </a:t>
            </a:r>
            <a:r>
              <a:rPr lang="en">
                <a:solidFill>
                  <a:srgbClr val="FF8F54"/>
                </a:solidFill>
              </a:rPr>
              <a:t>| </a:t>
            </a:r>
            <a:r>
              <a:rPr lang="en"/>
              <a:t> </a:t>
            </a:r>
            <a:fld id="{00000000-1234-1234-1234-123412341234}" type="slidenum">
              <a:rPr lang="en"/>
              <a:t>31</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Day in Data  </a:t>
            </a:r>
            <a:r>
              <a:rPr lang="en">
                <a:solidFill>
                  <a:srgbClr val="FF8F54"/>
                </a:solidFill>
              </a:rPr>
              <a:t>|</a:t>
            </a:r>
            <a:r>
              <a:rPr lang="en"/>
              <a:t>  0</a:t>
            </a:r>
            <a:fld id="{00000000-1234-1234-1234-123412341234}" type="slidenum">
              <a:rPr lang="en"/>
              <a:t>4</a:t>
            </a:fld>
            <a:endParaRPr/>
          </a:p>
        </p:txBody>
      </p:sp>
      <p:sp>
        <p:nvSpPr>
          <p:cNvPr id="92" name="Google Shape;92;p16"/>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How much data do we generate every day?</a:t>
            </a:r>
            <a:endParaRPr>
              <a:solidFill>
                <a:srgbClr val="FF8F54"/>
              </a:solidFill>
            </a:endParaRPr>
          </a:p>
        </p:txBody>
      </p:sp>
      <p:sp>
        <p:nvSpPr>
          <p:cNvPr id="93" name="Google Shape;93;p16"/>
          <p:cNvSpPr txBox="1">
            <a:spLocks noGrp="1"/>
          </p:cNvSpPr>
          <p:nvPr>
            <p:ph type="title"/>
          </p:nvPr>
        </p:nvSpPr>
        <p:spPr>
          <a:xfrm>
            <a:off x="311700" y="1138213"/>
            <a:ext cx="8520600" cy="8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5500">
                <a:solidFill>
                  <a:srgbClr val="FF8F54"/>
                </a:solidFill>
              </a:rPr>
              <a:t>4PB Content on FB</a:t>
            </a:r>
            <a:endParaRPr sz="5600">
              <a:solidFill>
                <a:srgbClr val="FF8F54"/>
              </a:solidFill>
            </a:endParaRPr>
          </a:p>
        </p:txBody>
      </p:sp>
      <p:sp>
        <p:nvSpPr>
          <p:cNvPr id="94" name="Google Shape;94;p16"/>
          <p:cNvSpPr txBox="1">
            <a:spLocks noGrp="1"/>
          </p:cNvSpPr>
          <p:nvPr>
            <p:ph type="title"/>
          </p:nvPr>
        </p:nvSpPr>
        <p:spPr>
          <a:xfrm>
            <a:off x="311700" y="2264681"/>
            <a:ext cx="8520600" cy="7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600">
                <a:solidFill>
                  <a:srgbClr val="FF8F54"/>
                </a:solidFill>
              </a:rPr>
              <a:t>500M Tweets</a:t>
            </a:r>
            <a:endParaRPr sz="5500">
              <a:solidFill>
                <a:srgbClr val="FF8F54"/>
              </a:solidFill>
            </a:endParaRPr>
          </a:p>
        </p:txBody>
      </p:sp>
      <p:sp>
        <p:nvSpPr>
          <p:cNvPr id="95" name="Google Shape;95;p16"/>
          <p:cNvSpPr txBox="1">
            <a:spLocks noGrp="1"/>
          </p:cNvSpPr>
          <p:nvPr>
            <p:ph type="title"/>
          </p:nvPr>
        </p:nvSpPr>
        <p:spPr>
          <a:xfrm>
            <a:off x="311700" y="3321850"/>
            <a:ext cx="8520600" cy="85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rgbClr val="FF8F54"/>
                </a:solidFill>
              </a:rPr>
              <a:t>65BN Msgs on WhatsApp</a:t>
            </a:r>
            <a:endParaRPr sz="5500">
              <a:solidFill>
                <a:srgbClr val="FF8F54"/>
              </a:solidFill>
            </a:endParaRPr>
          </a:p>
        </p:txBody>
      </p:sp>
      <p:sp>
        <p:nvSpPr>
          <p:cNvPr id="96" name="Google Shape;96;p16"/>
          <p:cNvSpPr txBox="1">
            <a:spLocks noGrp="1"/>
          </p:cNvSpPr>
          <p:nvPr>
            <p:ph type="title"/>
          </p:nvPr>
        </p:nvSpPr>
        <p:spPr>
          <a:xfrm>
            <a:off x="311700" y="2417081"/>
            <a:ext cx="8520600" cy="7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600">
                <a:solidFill>
                  <a:srgbClr val="FF8F54"/>
                </a:solidFill>
              </a:rPr>
              <a:t>Will that fit in a </a:t>
            </a:r>
            <a:br>
              <a:rPr lang="en" sz="5600">
                <a:solidFill>
                  <a:srgbClr val="FF8F54"/>
                </a:solidFill>
              </a:rPr>
            </a:br>
            <a:r>
              <a:rPr lang="en" sz="5600">
                <a:solidFill>
                  <a:srgbClr val="FF8F54"/>
                </a:solidFill>
              </a:rPr>
              <a:t>spreadsheet?</a:t>
            </a:r>
            <a:endParaRPr sz="5500">
              <a:solidFill>
                <a:srgbClr val="FF8F5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7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7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700"/>
                                        <p:tgtEl>
                                          <p:spTgt spid="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700"/>
                                        <p:tgtEl>
                                          <p:spTgt spid="93"/>
                                        </p:tgtEl>
                                      </p:cBhvr>
                                    </p:animEffect>
                                    <p:set>
                                      <p:cBhvr>
                                        <p:cTn id="22" dur="1" fill="hold">
                                          <p:stCondLst>
                                            <p:cond delay="700"/>
                                          </p:stCondLst>
                                        </p:cTn>
                                        <p:tgtEl>
                                          <p:spTgt spid="9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600"/>
                                        <p:tgtEl>
                                          <p:spTgt spid="94"/>
                                        </p:tgtEl>
                                      </p:cBhvr>
                                    </p:animEffect>
                                    <p:set>
                                      <p:cBhvr>
                                        <p:cTn id="25" dur="1" fill="hold">
                                          <p:stCondLst>
                                            <p:cond delay="600"/>
                                          </p:stCondLst>
                                        </p:cTn>
                                        <p:tgtEl>
                                          <p:spTgt spid="9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700"/>
                                        <p:tgtEl>
                                          <p:spTgt spid="95"/>
                                        </p:tgtEl>
                                      </p:cBhvr>
                                    </p:animEffect>
                                    <p:set>
                                      <p:cBhvr>
                                        <p:cTn id="28" dur="1" fill="hold">
                                          <p:stCondLst>
                                            <p:cond delay="700"/>
                                          </p:stCondLst>
                                        </p:cTn>
                                        <p:tgtEl>
                                          <p:spTgt spid="95"/>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body" idx="1"/>
          </p:nvPr>
        </p:nvSpPr>
        <p:spPr>
          <a:xfrm>
            <a:off x="568625" y="879025"/>
            <a:ext cx="3930000" cy="37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rPr>
              <a:t>If you’ve asked yourself:</a:t>
            </a:r>
            <a:br>
              <a:rPr lang="en" b="1">
                <a:solidFill>
                  <a:srgbClr val="FF9254"/>
                </a:solidFill>
              </a:rPr>
            </a:br>
            <a:endParaRPr b="1">
              <a:solidFill>
                <a:srgbClr val="FF9254"/>
              </a:solidFill>
            </a:endParaRPr>
          </a:p>
          <a:p>
            <a:pPr marL="457200" lvl="0" indent="-317500" algn="l" rtl="0">
              <a:spcBef>
                <a:spcPts val="0"/>
              </a:spcBef>
              <a:spcAft>
                <a:spcPts val="0"/>
              </a:spcAft>
              <a:buClr>
                <a:srgbClr val="434343"/>
              </a:buClr>
              <a:buSzPts val="1400"/>
              <a:buFont typeface="Proxima Nova"/>
              <a:buChar char="●"/>
            </a:pPr>
            <a:r>
              <a:rPr lang="en" sz="1400"/>
              <a:t>How do I know if my branded social accounts stand out?</a:t>
            </a:r>
            <a:br>
              <a:rPr lang="en" sz="1400"/>
            </a:br>
            <a:endParaRPr sz="1400"/>
          </a:p>
          <a:p>
            <a:pPr marL="457200" lvl="0" indent="-317500" algn="l" rtl="0">
              <a:spcBef>
                <a:spcPts val="0"/>
              </a:spcBef>
              <a:spcAft>
                <a:spcPts val="0"/>
              </a:spcAft>
              <a:buClr>
                <a:schemeClr val="dk1"/>
              </a:buClr>
              <a:buSzPts val="1400"/>
              <a:buFont typeface="Arial"/>
              <a:buChar char="●"/>
            </a:pPr>
            <a:r>
              <a:rPr lang="en" sz="1400"/>
              <a:t>How do people feel about my brand? What do they say about it?</a:t>
            </a:r>
            <a:br>
              <a:rPr lang="en" sz="1400"/>
            </a:br>
            <a:endParaRPr sz="1400"/>
          </a:p>
          <a:p>
            <a:pPr marL="457200" lvl="0" indent="-317500" algn="l" rtl="0">
              <a:spcBef>
                <a:spcPts val="0"/>
              </a:spcBef>
              <a:spcAft>
                <a:spcPts val="0"/>
              </a:spcAft>
              <a:buClr>
                <a:schemeClr val="dk1"/>
              </a:buClr>
              <a:buSzPts val="1400"/>
              <a:buFont typeface="Arial"/>
              <a:buChar char="●"/>
            </a:pPr>
            <a:r>
              <a:rPr lang="en" sz="1400"/>
              <a:t>How do I make sense of all of the data we collect through social listening?</a:t>
            </a:r>
            <a:endParaRPr sz="1400"/>
          </a:p>
        </p:txBody>
      </p:sp>
      <p:sp>
        <p:nvSpPr>
          <p:cNvPr id="102" name="Google Shape;102;p17"/>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Who is this for?  </a:t>
            </a:r>
            <a:r>
              <a:rPr lang="en">
                <a:solidFill>
                  <a:srgbClr val="FF8F54"/>
                </a:solidFill>
              </a:rPr>
              <a:t>|</a:t>
            </a:r>
            <a:r>
              <a:rPr lang="en"/>
              <a:t>  0</a:t>
            </a:r>
            <a:fld id="{00000000-1234-1234-1234-123412341234}" type="slidenum">
              <a:rPr lang="en"/>
              <a:t>5</a:t>
            </a:fld>
            <a:endParaRPr/>
          </a:p>
        </p:txBody>
      </p:sp>
      <p:sp>
        <p:nvSpPr>
          <p:cNvPr id="103" name="Google Shape;103;p17"/>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Who is this lightning talk for?</a:t>
            </a:r>
            <a:endParaRPr b="0">
              <a:solidFill>
                <a:srgbClr val="FF8F54"/>
              </a:solidFill>
            </a:endParaRPr>
          </a:p>
        </p:txBody>
      </p:sp>
      <p:grpSp>
        <p:nvGrpSpPr>
          <p:cNvPr id="104" name="Google Shape;104;p17"/>
          <p:cNvGrpSpPr/>
          <p:nvPr/>
        </p:nvGrpSpPr>
        <p:grpSpPr>
          <a:xfrm>
            <a:off x="4452175" y="1522725"/>
            <a:ext cx="3668900" cy="551100"/>
            <a:chOff x="4452175" y="1522725"/>
            <a:chExt cx="3668900" cy="551100"/>
          </a:xfrm>
        </p:grpSpPr>
        <p:sp>
          <p:nvSpPr>
            <p:cNvPr id="105" name="Google Shape;105;p17"/>
            <p:cNvSpPr/>
            <p:nvPr/>
          </p:nvSpPr>
          <p:spPr>
            <a:xfrm>
              <a:off x="5480775" y="1522725"/>
              <a:ext cx="2640300" cy="551100"/>
            </a:xfrm>
            <a:prstGeom prst="roundRect">
              <a:avLst>
                <a:gd name="adj" fmla="val 16667"/>
              </a:avLst>
            </a:prstGeom>
            <a:solidFill>
              <a:srgbClr val="2EA4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Term Freq. &amp; Correlation</a:t>
              </a:r>
              <a:endParaRPr>
                <a:solidFill>
                  <a:schemeClr val="lt1"/>
                </a:solidFill>
              </a:endParaRPr>
            </a:p>
          </p:txBody>
        </p:sp>
        <p:sp>
          <p:nvSpPr>
            <p:cNvPr id="106" name="Google Shape;106;p17"/>
            <p:cNvSpPr/>
            <p:nvPr/>
          </p:nvSpPr>
          <p:spPr>
            <a:xfrm>
              <a:off x="4452175" y="1717875"/>
              <a:ext cx="864900" cy="160800"/>
            </a:xfrm>
            <a:prstGeom prst="right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17"/>
          <p:cNvGrpSpPr/>
          <p:nvPr/>
        </p:nvGrpSpPr>
        <p:grpSpPr>
          <a:xfrm>
            <a:off x="4452240" y="2296303"/>
            <a:ext cx="3668835" cy="551100"/>
            <a:chOff x="4452240" y="2296303"/>
            <a:chExt cx="3668835" cy="551100"/>
          </a:xfrm>
        </p:grpSpPr>
        <p:sp>
          <p:nvSpPr>
            <p:cNvPr id="108" name="Google Shape;108;p17"/>
            <p:cNvSpPr/>
            <p:nvPr/>
          </p:nvSpPr>
          <p:spPr>
            <a:xfrm>
              <a:off x="5480775" y="2296303"/>
              <a:ext cx="2640300" cy="551100"/>
            </a:xfrm>
            <a:prstGeom prst="roundRect">
              <a:avLst>
                <a:gd name="adj" fmla="val 16667"/>
              </a:avLst>
            </a:prstGeom>
            <a:solidFill>
              <a:srgbClr val="2EA4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Sentiment Analysis</a:t>
              </a:r>
              <a:endParaRPr>
                <a:solidFill>
                  <a:schemeClr val="lt1"/>
                </a:solidFill>
              </a:endParaRPr>
            </a:p>
          </p:txBody>
        </p:sp>
        <p:sp>
          <p:nvSpPr>
            <p:cNvPr id="109" name="Google Shape;109;p17"/>
            <p:cNvSpPr/>
            <p:nvPr/>
          </p:nvSpPr>
          <p:spPr>
            <a:xfrm>
              <a:off x="4452240" y="2491350"/>
              <a:ext cx="864900" cy="160800"/>
            </a:xfrm>
            <a:prstGeom prst="right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7"/>
          <p:cNvGrpSpPr/>
          <p:nvPr/>
        </p:nvGrpSpPr>
        <p:grpSpPr>
          <a:xfrm>
            <a:off x="4452240" y="3069880"/>
            <a:ext cx="3668835" cy="551100"/>
            <a:chOff x="4452240" y="3069880"/>
            <a:chExt cx="3668835" cy="551100"/>
          </a:xfrm>
        </p:grpSpPr>
        <p:sp>
          <p:nvSpPr>
            <p:cNvPr id="111" name="Google Shape;111;p17"/>
            <p:cNvSpPr/>
            <p:nvPr/>
          </p:nvSpPr>
          <p:spPr>
            <a:xfrm>
              <a:off x="5480775" y="3069880"/>
              <a:ext cx="2640300" cy="551100"/>
            </a:xfrm>
            <a:prstGeom prst="roundRect">
              <a:avLst>
                <a:gd name="adj" fmla="val 16667"/>
              </a:avLst>
            </a:prstGeom>
            <a:solidFill>
              <a:srgbClr val="2EA4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N-grams &amp; </a:t>
              </a:r>
              <a:br>
                <a:rPr lang="en">
                  <a:solidFill>
                    <a:schemeClr val="lt1"/>
                  </a:solidFill>
                </a:rPr>
              </a:br>
              <a:r>
                <a:rPr lang="en">
                  <a:solidFill>
                    <a:schemeClr val="lt1"/>
                  </a:solidFill>
                </a:rPr>
                <a:t>Conversation Mapping</a:t>
              </a:r>
              <a:endParaRPr>
                <a:solidFill>
                  <a:schemeClr val="lt1"/>
                </a:solidFill>
              </a:endParaRPr>
            </a:p>
          </p:txBody>
        </p:sp>
        <p:sp>
          <p:nvSpPr>
            <p:cNvPr id="112" name="Google Shape;112;p17"/>
            <p:cNvSpPr/>
            <p:nvPr/>
          </p:nvSpPr>
          <p:spPr>
            <a:xfrm>
              <a:off x="4452240" y="3264825"/>
              <a:ext cx="864900" cy="160800"/>
            </a:xfrm>
            <a:prstGeom prst="right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1000"/>
                                        <p:tgtEl>
                                          <p:spTgt spid="1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xEl>
                                              <p:pRg st="1" end="1"/>
                                            </p:txEl>
                                          </p:spTgt>
                                        </p:tgtEl>
                                        <p:attrNameLst>
                                          <p:attrName>style.visibility</p:attrName>
                                        </p:attrNameLst>
                                      </p:cBhvr>
                                      <p:to>
                                        <p:strVal val="visible"/>
                                      </p:to>
                                    </p:set>
                                    <p:animEffect transition="in" filter="fade">
                                      <p:cBhvr>
                                        <p:cTn id="12" dur="1000"/>
                                        <p:tgtEl>
                                          <p:spTgt spid="1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
                                            <p:txEl>
                                              <p:pRg st="2" end="2"/>
                                            </p:txEl>
                                          </p:spTgt>
                                        </p:tgtEl>
                                        <p:attrNameLst>
                                          <p:attrName>style.visibility</p:attrName>
                                        </p:attrNameLst>
                                      </p:cBhvr>
                                      <p:to>
                                        <p:strVal val="visible"/>
                                      </p:to>
                                    </p:set>
                                    <p:animEffect transition="in" filter="fade">
                                      <p:cBhvr>
                                        <p:cTn id="17" dur="1000"/>
                                        <p:tgtEl>
                                          <p:spTgt spid="1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
                                            <p:txEl>
                                              <p:pRg st="3" end="3"/>
                                            </p:txEl>
                                          </p:spTgt>
                                        </p:tgtEl>
                                        <p:attrNameLst>
                                          <p:attrName>style.visibility</p:attrName>
                                        </p:attrNameLst>
                                      </p:cBhvr>
                                      <p:to>
                                        <p:strVal val="visible"/>
                                      </p:to>
                                    </p:set>
                                    <p:animEffect transition="in" filter="fade">
                                      <p:cBhvr>
                                        <p:cTn id="22" dur="1000"/>
                                        <p:tgtEl>
                                          <p:spTgt spid="1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300"/>
                                        <p:tgtEl>
                                          <p:spTgt spid="10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fade">
                                      <p:cBhvr>
                                        <p:cTn id="32" dur="300"/>
                                        <p:tgtEl>
                                          <p:spTgt spid="1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8"/>
          <p:cNvPicPr preferRelativeResize="0"/>
          <p:nvPr/>
        </p:nvPicPr>
        <p:blipFill>
          <a:blip r:embed="rId3">
            <a:alphaModFix/>
          </a:blip>
          <a:stretch>
            <a:fillRect/>
          </a:stretch>
        </p:blipFill>
        <p:spPr>
          <a:xfrm>
            <a:off x="0" y="0"/>
            <a:ext cx="9144001" cy="5136305"/>
          </a:xfrm>
          <a:prstGeom prst="rect">
            <a:avLst/>
          </a:prstGeom>
          <a:noFill/>
          <a:ln>
            <a:noFill/>
          </a:ln>
        </p:spPr>
      </p:pic>
      <p:sp>
        <p:nvSpPr>
          <p:cNvPr id="118" name="Google Shape;118;p18"/>
          <p:cNvSpPr/>
          <p:nvPr/>
        </p:nvSpPr>
        <p:spPr>
          <a:xfrm>
            <a:off x="-55200" y="-48750"/>
            <a:ext cx="9254400" cy="5241000"/>
          </a:xfrm>
          <a:prstGeom prst="rect">
            <a:avLst/>
          </a:prstGeom>
          <a:solidFill>
            <a:srgbClr val="00C805">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txBox="1">
            <a:spLocks noGrp="1"/>
          </p:cNvSpPr>
          <p:nvPr>
            <p:ph type="body" idx="4294967295"/>
          </p:nvPr>
        </p:nvSpPr>
        <p:spPr>
          <a:xfrm>
            <a:off x="406350" y="4732200"/>
            <a:ext cx="3977400" cy="3351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800"/>
              </a:spcAft>
              <a:buNone/>
            </a:pPr>
            <a:r>
              <a:rPr lang="en" sz="900" b="1">
                <a:solidFill>
                  <a:schemeClr val="lt1"/>
                </a:solidFill>
                <a:latin typeface="Montserrat"/>
                <a:ea typeface="Montserrat"/>
                <a:cs typeface="Montserrat"/>
                <a:sym typeface="Montserrat"/>
              </a:rPr>
              <a:t>Photo: Justin Sullivan (Getty Images)</a:t>
            </a:r>
            <a:endParaRPr sz="900" b="1">
              <a:solidFill>
                <a:schemeClr val="lt1"/>
              </a:solidFill>
              <a:latin typeface="Montserrat"/>
              <a:ea typeface="Montserrat"/>
              <a:cs typeface="Montserrat"/>
              <a:sym typeface="Montserrat"/>
            </a:endParaRPr>
          </a:p>
        </p:txBody>
      </p:sp>
      <p:sp>
        <p:nvSpPr>
          <p:cNvPr id="120" name="Google Shape;120;p18"/>
          <p:cNvSpPr txBox="1">
            <a:spLocks noGrp="1"/>
          </p:cNvSpPr>
          <p:nvPr>
            <p:ph type="title"/>
          </p:nvPr>
        </p:nvSpPr>
        <p:spPr>
          <a:xfrm>
            <a:off x="311700" y="1375675"/>
            <a:ext cx="8520600" cy="19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50" b="0">
                <a:solidFill>
                  <a:schemeClr val="lt1"/>
                </a:solidFill>
                <a:latin typeface="Arial"/>
                <a:ea typeface="Arial"/>
                <a:cs typeface="Arial"/>
                <a:sym typeface="Arial"/>
              </a:rPr>
              <a:t>“Robinhood’s mission is to </a:t>
            </a:r>
            <a:r>
              <a:rPr lang="en" sz="2550" b="0" u="sng">
                <a:solidFill>
                  <a:schemeClr val="lt1"/>
                </a:solidFill>
                <a:latin typeface="Arial"/>
                <a:ea typeface="Arial"/>
                <a:cs typeface="Arial"/>
                <a:sym typeface="Arial"/>
              </a:rPr>
              <a:t>democratize finance for all.</a:t>
            </a:r>
            <a:r>
              <a:rPr lang="en" sz="2550" b="0">
                <a:solidFill>
                  <a:schemeClr val="lt1"/>
                </a:solidFill>
                <a:latin typeface="Arial"/>
                <a:ea typeface="Arial"/>
                <a:cs typeface="Arial"/>
                <a:sym typeface="Arial"/>
              </a:rPr>
              <a:t> We believe that </a:t>
            </a:r>
            <a:r>
              <a:rPr lang="en" sz="2550" b="0" u="sng">
                <a:solidFill>
                  <a:schemeClr val="lt1"/>
                </a:solidFill>
                <a:latin typeface="Arial"/>
                <a:ea typeface="Arial"/>
                <a:cs typeface="Arial"/>
                <a:sym typeface="Arial"/>
              </a:rPr>
              <a:t>everyone should have access to the financial markets</a:t>
            </a:r>
            <a:r>
              <a:rPr lang="en" sz="2550" b="0">
                <a:solidFill>
                  <a:schemeClr val="lt1"/>
                </a:solidFill>
                <a:latin typeface="Arial"/>
                <a:ea typeface="Arial"/>
                <a:cs typeface="Arial"/>
                <a:sym typeface="Arial"/>
              </a:rPr>
              <a:t>, so we’ve built Robinhood from the ground up to make investing friendly, approachable, and understandable for newcomers and experts alike.”</a:t>
            </a:r>
            <a:endParaRPr sz="11900" b="0">
              <a:solidFill>
                <a:schemeClr val="lt1"/>
              </a:solidFill>
            </a:endParaRPr>
          </a:p>
        </p:txBody>
      </p:sp>
      <p:sp>
        <p:nvSpPr>
          <p:cNvPr id="121" name="Google Shape;121;p18"/>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Robinhood’s mission...</a:t>
            </a:r>
            <a:endParaRPr b="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Headlines  </a:t>
            </a:r>
            <a:r>
              <a:rPr lang="en">
                <a:solidFill>
                  <a:srgbClr val="FF8F54"/>
                </a:solidFill>
              </a:rPr>
              <a:t>|</a:t>
            </a:r>
            <a:r>
              <a:rPr lang="en"/>
              <a:t>  0</a:t>
            </a:r>
            <a:fld id="{00000000-1234-1234-1234-123412341234}" type="slidenum">
              <a:rPr lang="en"/>
              <a:t>7</a:t>
            </a:fld>
            <a:endParaRPr/>
          </a:p>
        </p:txBody>
      </p:sp>
      <p:sp>
        <p:nvSpPr>
          <p:cNvPr id="127" name="Google Shape;127;p19"/>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r/WallStreetBets + $GME + Robinhood</a:t>
            </a:r>
            <a:endParaRPr b="0">
              <a:solidFill>
                <a:srgbClr val="FF8F54"/>
              </a:solidFill>
            </a:endParaRPr>
          </a:p>
        </p:txBody>
      </p:sp>
      <p:pic>
        <p:nvPicPr>
          <p:cNvPr id="128" name="Google Shape;128;p19"/>
          <p:cNvPicPr preferRelativeResize="0"/>
          <p:nvPr/>
        </p:nvPicPr>
        <p:blipFill>
          <a:blip r:embed="rId3">
            <a:alphaModFix/>
          </a:blip>
          <a:stretch>
            <a:fillRect/>
          </a:stretch>
        </p:blipFill>
        <p:spPr>
          <a:xfrm>
            <a:off x="622725" y="825725"/>
            <a:ext cx="2874774" cy="3831550"/>
          </a:xfrm>
          <a:prstGeom prst="rect">
            <a:avLst/>
          </a:prstGeom>
          <a:noFill/>
          <a:ln>
            <a:noFill/>
          </a:ln>
        </p:spPr>
      </p:pic>
      <p:pic>
        <p:nvPicPr>
          <p:cNvPr id="129" name="Google Shape;129;p19"/>
          <p:cNvPicPr preferRelativeResize="0"/>
          <p:nvPr/>
        </p:nvPicPr>
        <p:blipFill>
          <a:blip r:embed="rId4">
            <a:alphaModFix/>
          </a:blip>
          <a:stretch>
            <a:fillRect/>
          </a:stretch>
        </p:blipFill>
        <p:spPr>
          <a:xfrm>
            <a:off x="4620412" y="2070457"/>
            <a:ext cx="3468100" cy="1142950"/>
          </a:xfrm>
          <a:prstGeom prst="rect">
            <a:avLst/>
          </a:prstGeom>
          <a:noFill/>
          <a:ln>
            <a:noFill/>
          </a:ln>
        </p:spPr>
      </p:pic>
      <p:pic>
        <p:nvPicPr>
          <p:cNvPr id="130" name="Google Shape;130;p19"/>
          <p:cNvPicPr preferRelativeResize="0"/>
          <p:nvPr/>
        </p:nvPicPr>
        <p:blipFill>
          <a:blip r:embed="rId5">
            <a:alphaModFix/>
          </a:blip>
          <a:stretch>
            <a:fillRect/>
          </a:stretch>
        </p:blipFill>
        <p:spPr>
          <a:xfrm>
            <a:off x="4733124" y="1876409"/>
            <a:ext cx="3242676" cy="1531044"/>
          </a:xfrm>
          <a:prstGeom prst="rect">
            <a:avLst/>
          </a:prstGeom>
          <a:noFill/>
          <a:ln>
            <a:noFill/>
          </a:ln>
        </p:spPr>
      </p:pic>
      <p:pic>
        <p:nvPicPr>
          <p:cNvPr id="131" name="Google Shape;131;p19"/>
          <p:cNvPicPr preferRelativeResize="0"/>
          <p:nvPr/>
        </p:nvPicPr>
        <p:blipFill>
          <a:blip r:embed="rId6">
            <a:alphaModFix/>
          </a:blip>
          <a:stretch>
            <a:fillRect/>
          </a:stretch>
        </p:blipFill>
        <p:spPr>
          <a:xfrm>
            <a:off x="4746424" y="1445263"/>
            <a:ext cx="3216076" cy="2393338"/>
          </a:xfrm>
          <a:prstGeom prst="rect">
            <a:avLst/>
          </a:prstGeom>
          <a:noFill/>
          <a:ln>
            <a:noFill/>
          </a:ln>
        </p:spPr>
      </p:pic>
      <p:pic>
        <p:nvPicPr>
          <p:cNvPr id="132" name="Google Shape;132;p19"/>
          <p:cNvPicPr preferRelativeResize="0"/>
          <p:nvPr/>
        </p:nvPicPr>
        <p:blipFill>
          <a:blip r:embed="rId7">
            <a:alphaModFix/>
          </a:blip>
          <a:stretch>
            <a:fillRect/>
          </a:stretch>
        </p:blipFill>
        <p:spPr>
          <a:xfrm>
            <a:off x="4398125" y="1018319"/>
            <a:ext cx="3912675" cy="3247225"/>
          </a:xfrm>
          <a:prstGeom prst="rect">
            <a:avLst/>
          </a:prstGeom>
          <a:noFill/>
          <a:ln>
            <a:noFill/>
          </a:ln>
        </p:spPr>
      </p:pic>
      <p:pic>
        <p:nvPicPr>
          <p:cNvPr id="133" name="Google Shape;133;p19"/>
          <p:cNvPicPr preferRelativeResize="0"/>
          <p:nvPr/>
        </p:nvPicPr>
        <p:blipFill>
          <a:blip r:embed="rId8">
            <a:alphaModFix/>
          </a:blip>
          <a:stretch>
            <a:fillRect/>
          </a:stretch>
        </p:blipFill>
        <p:spPr>
          <a:xfrm>
            <a:off x="3810300" y="1667912"/>
            <a:ext cx="5235649" cy="1807675"/>
          </a:xfrm>
          <a:prstGeom prst="rect">
            <a:avLst/>
          </a:prstGeom>
          <a:noFill/>
          <a:ln>
            <a:noFill/>
          </a:ln>
        </p:spPr>
      </p:pic>
      <p:grpSp>
        <p:nvGrpSpPr>
          <p:cNvPr id="134" name="Google Shape;134;p19"/>
          <p:cNvGrpSpPr/>
          <p:nvPr/>
        </p:nvGrpSpPr>
        <p:grpSpPr>
          <a:xfrm>
            <a:off x="322375" y="213825"/>
            <a:ext cx="8208351" cy="5056725"/>
            <a:chOff x="-833975" y="855419"/>
            <a:chExt cx="6279819" cy="3827953"/>
          </a:xfrm>
        </p:grpSpPr>
        <p:pic>
          <p:nvPicPr>
            <p:cNvPr id="135" name="Google Shape;135;p19"/>
            <p:cNvPicPr preferRelativeResize="0"/>
            <p:nvPr/>
          </p:nvPicPr>
          <p:blipFill rotWithShape="1">
            <a:blip r:embed="rId9">
              <a:alphaModFix/>
            </a:blip>
            <a:srcRect t="1681"/>
            <a:stretch/>
          </p:blipFill>
          <p:spPr>
            <a:xfrm>
              <a:off x="-833975" y="855419"/>
              <a:ext cx="6279819" cy="3827953"/>
            </a:xfrm>
            <a:prstGeom prst="rect">
              <a:avLst/>
            </a:prstGeom>
            <a:noFill/>
            <a:ln>
              <a:noFill/>
            </a:ln>
          </p:spPr>
        </p:pic>
        <p:sp>
          <p:nvSpPr>
            <p:cNvPr id="136" name="Google Shape;136;p19"/>
            <p:cNvSpPr/>
            <p:nvPr/>
          </p:nvSpPr>
          <p:spPr>
            <a:xfrm>
              <a:off x="3453092" y="1993875"/>
              <a:ext cx="1755600" cy="254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9"/>
          <p:cNvGrpSpPr/>
          <p:nvPr/>
        </p:nvGrpSpPr>
        <p:grpSpPr>
          <a:xfrm>
            <a:off x="-4350" y="-42816"/>
            <a:ext cx="9152700" cy="5229132"/>
            <a:chOff x="-1309000" y="4689463"/>
            <a:chExt cx="9152700" cy="5229132"/>
          </a:xfrm>
        </p:grpSpPr>
        <p:sp>
          <p:nvSpPr>
            <p:cNvPr id="138" name="Google Shape;138;p19"/>
            <p:cNvSpPr/>
            <p:nvPr/>
          </p:nvSpPr>
          <p:spPr>
            <a:xfrm>
              <a:off x="-1309000" y="4691600"/>
              <a:ext cx="9152700" cy="514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9"/>
            <p:cNvGrpSpPr/>
            <p:nvPr/>
          </p:nvGrpSpPr>
          <p:grpSpPr>
            <a:xfrm>
              <a:off x="-282276" y="4689463"/>
              <a:ext cx="7428859" cy="5229132"/>
              <a:chOff x="2580786" y="825728"/>
              <a:chExt cx="5564688" cy="3778820"/>
            </a:xfrm>
          </p:grpSpPr>
          <p:pic>
            <p:nvPicPr>
              <p:cNvPr id="140" name="Google Shape;140;p19"/>
              <p:cNvPicPr preferRelativeResize="0"/>
              <p:nvPr/>
            </p:nvPicPr>
            <p:blipFill>
              <a:blip r:embed="rId10">
                <a:alphaModFix/>
              </a:blip>
              <a:stretch>
                <a:fillRect/>
              </a:stretch>
            </p:blipFill>
            <p:spPr>
              <a:xfrm>
                <a:off x="2580786" y="825728"/>
                <a:ext cx="5507575" cy="3706425"/>
              </a:xfrm>
              <a:prstGeom prst="rect">
                <a:avLst/>
              </a:prstGeom>
              <a:noFill/>
              <a:ln>
                <a:noFill/>
              </a:ln>
            </p:spPr>
          </p:pic>
          <p:sp>
            <p:nvSpPr>
              <p:cNvPr id="141" name="Google Shape;141;p19"/>
              <p:cNvSpPr/>
              <p:nvPr/>
            </p:nvSpPr>
            <p:spPr>
              <a:xfrm>
                <a:off x="7525674" y="1981649"/>
                <a:ext cx="619800" cy="262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
                                        <p:tgtEl>
                                          <p:spTgt spid="129"/>
                                        </p:tgtEl>
                                      </p:cBhvr>
                                    </p:animEffect>
                                    <p:set>
                                      <p:cBhvr>
                                        <p:cTn id="12" dur="1" fill="hold">
                                          <p:stCondLst>
                                            <p:cond delay="100"/>
                                          </p:stCondLst>
                                        </p:cTn>
                                        <p:tgtEl>
                                          <p:spTgt spid="12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100"/>
                                        <p:tgtEl>
                                          <p:spTgt spid="1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
                                        <p:tgtEl>
                                          <p:spTgt spid="130"/>
                                        </p:tgtEl>
                                      </p:cBhvr>
                                    </p:animEffect>
                                    <p:set>
                                      <p:cBhvr>
                                        <p:cTn id="20" dur="1" fill="hold">
                                          <p:stCondLst>
                                            <p:cond delay="100"/>
                                          </p:stCondLst>
                                        </p:cTn>
                                        <p:tgtEl>
                                          <p:spTgt spid="13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100"/>
                                        <p:tgtEl>
                                          <p:spTgt spid="1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
                                        <p:tgtEl>
                                          <p:spTgt spid="131"/>
                                        </p:tgtEl>
                                      </p:cBhvr>
                                    </p:animEffect>
                                    <p:set>
                                      <p:cBhvr>
                                        <p:cTn id="28" dur="1" fill="hold">
                                          <p:stCondLst>
                                            <p:cond delay="100"/>
                                          </p:stCondLst>
                                        </p:cTn>
                                        <p:tgtEl>
                                          <p:spTgt spid="13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32"/>
                                        </p:tgtEl>
                                        <p:attrNameLst>
                                          <p:attrName>style.visibility</p:attrName>
                                        </p:attrNameLst>
                                      </p:cBhvr>
                                      <p:to>
                                        <p:strVal val="visible"/>
                                      </p:to>
                                    </p:set>
                                    <p:animEffect transition="in" filter="fade">
                                      <p:cBhvr>
                                        <p:cTn id="31" dur="100"/>
                                        <p:tgtEl>
                                          <p:spTgt spid="1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
                                        <p:tgtEl>
                                          <p:spTgt spid="132"/>
                                        </p:tgtEl>
                                      </p:cBhvr>
                                    </p:animEffect>
                                    <p:set>
                                      <p:cBhvr>
                                        <p:cTn id="36" dur="1" fill="hold">
                                          <p:stCondLst>
                                            <p:cond delay="100"/>
                                          </p:stCondLst>
                                        </p:cTn>
                                        <p:tgtEl>
                                          <p:spTgt spid="132"/>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33"/>
                                        </p:tgtEl>
                                        <p:attrNameLst>
                                          <p:attrName>style.visibility</p:attrName>
                                        </p:attrNameLst>
                                      </p:cBhvr>
                                      <p:to>
                                        <p:strVal val="visible"/>
                                      </p:to>
                                    </p:set>
                                    <p:animEffect transition="in" filter="fade">
                                      <p:cBhvr>
                                        <p:cTn id="39" dur="100"/>
                                        <p:tgtEl>
                                          <p:spTgt spid="13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100"/>
                                        <p:tgtEl>
                                          <p:spTgt spid="133"/>
                                        </p:tgtEl>
                                      </p:cBhvr>
                                    </p:animEffect>
                                    <p:set>
                                      <p:cBhvr>
                                        <p:cTn id="44" dur="1" fill="hold">
                                          <p:stCondLst>
                                            <p:cond delay="100"/>
                                          </p:stCondLst>
                                        </p:cTn>
                                        <p:tgtEl>
                                          <p:spTgt spid="13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34"/>
                                        </p:tgtEl>
                                        <p:attrNameLst>
                                          <p:attrName>style.visibility</p:attrName>
                                        </p:attrNameLst>
                                      </p:cBhvr>
                                      <p:to>
                                        <p:strVal val="visible"/>
                                      </p:to>
                                    </p:set>
                                    <p:animEffect transition="in" filter="fade">
                                      <p:cBhvr>
                                        <p:cTn id="47" dur="100"/>
                                        <p:tgtEl>
                                          <p:spTgt spid="1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134"/>
                                        </p:tgtEl>
                                      </p:cBhvr>
                                    </p:animEffect>
                                    <p:set>
                                      <p:cBhvr>
                                        <p:cTn id="52" dur="1" fill="hold">
                                          <p:stCondLst>
                                            <p:cond delay="1000"/>
                                          </p:stCondLst>
                                        </p:cTn>
                                        <p:tgtEl>
                                          <p:spTgt spid="134"/>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37"/>
                                        </p:tgtEl>
                                        <p:attrNameLst>
                                          <p:attrName>style.visibility</p:attrName>
                                        </p:attrNameLst>
                                      </p:cBhvr>
                                      <p:to>
                                        <p:strVal val="visible"/>
                                      </p:to>
                                    </p:set>
                                    <p:animEffect transition="in" filter="fade">
                                      <p:cBhvr>
                                        <p:cTn id="55" dur="1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$GME Summary  </a:t>
            </a:r>
            <a:r>
              <a:rPr lang="en">
                <a:solidFill>
                  <a:srgbClr val="FF8F54"/>
                </a:solidFill>
              </a:rPr>
              <a:t>|</a:t>
            </a:r>
            <a:r>
              <a:rPr lang="en"/>
              <a:t>  0</a:t>
            </a:r>
            <a:fld id="{00000000-1234-1234-1234-123412341234}" type="slidenum">
              <a:rPr lang="en"/>
              <a:t>8</a:t>
            </a:fld>
            <a:endParaRPr/>
          </a:p>
        </p:txBody>
      </p:sp>
      <p:sp>
        <p:nvSpPr>
          <p:cNvPr id="147" name="Google Shape;147;p20"/>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r/WallStreetBets + $GME + Robinhood</a:t>
            </a:r>
            <a:endParaRPr b="0">
              <a:solidFill>
                <a:srgbClr val="FF8F54"/>
              </a:solidFill>
            </a:endParaRPr>
          </a:p>
        </p:txBody>
      </p:sp>
      <p:pic>
        <p:nvPicPr>
          <p:cNvPr id="148" name="Google Shape;148;p20"/>
          <p:cNvPicPr preferRelativeResize="0"/>
          <p:nvPr/>
        </p:nvPicPr>
        <p:blipFill>
          <a:blip r:embed="rId3">
            <a:alphaModFix/>
          </a:blip>
          <a:stretch>
            <a:fillRect/>
          </a:stretch>
        </p:blipFill>
        <p:spPr>
          <a:xfrm>
            <a:off x="1948100" y="899025"/>
            <a:ext cx="5247801" cy="1756475"/>
          </a:xfrm>
          <a:prstGeom prst="rect">
            <a:avLst/>
          </a:prstGeom>
          <a:noFill/>
          <a:ln>
            <a:noFill/>
          </a:ln>
        </p:spPr>
      </p:pic>
      <p:sp>
        <p:nvSpPr>
          <p:cNvPr id="149" name="Google Shape;149;p20"/>
          <p:cNvSpPr txBox="1">
            <a:spLocks noGrp="1"/>
          </p:cNvSpPr>
          <p:nvPr>
            <p:ph type="body" idx="4294967295"/>
          </p:nvPr>
        </p:nvSpPr>
        <p:spPr>
          <a:xfrm>
            <a:off x="406350" y="4732200"/>
            <a:ext cx="1803300" cy="3351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800"/>
              </a:spcAft>
              <a:buNone/>
            </a:pPr>
            <a:r>
              <a:rPr lang="en" sz="900">
                <a:solidFill>
                  <a:srgbClr val="373737"/>
                </a:solidFill>
                <a:highlight>
                  <a:srgbClr val="FFFFFF"/>
                </a:highlight>
                <a:latin typeface="Montserrat"/>
                <a:ea typeface="Montserrat"/>
                <a:cs typeface="Montserrat"/>
                <a:sym typeface="Montserrat"/>
              </a:rPr>
              <a:t>Source: CNN Markets</a:t>
            </a:r>
            <a:endParaRPr sz="900">
              <a:solidFill>
                <a:srgbClr val="373737"/>
              </a:solidFill>
              <a:highlight>
                <a:srgbClr val="FFFFFF"/>
              </a:highlight>
              <a:latin typeface="Montserrat"/>
              <a:ea typeface="Montserrat"/>
              <a:cs typeface="Montserrat"/>
              <a:sym typeface="Montserrat"/>
            </a:endParaRPr>
          </a:p>
        </p:txBody>
      </p:sp>
      <p:pic>
        <p:nvPicPr>
          <p:cNvPr id="150" name="Google Shape;150;p20"/>
          <p:cNvPicPr preferRelativeResize="0"/>
          <p:nvPr/>
        </p:nvPicPr>
        <p:blipFill>
          <a:blip r:embed="rId4">
            <a:alphaModFix/>
          </a:blip>
          <a:stretch>
            <a:fillRect/>
          </a:stretch>
        </p:blipFill>
        <p:spPr>
          <a:xfrm>
            <a:off x="1948100" y="2713425"/>
            <a:ext cx="5514724" cy="2284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body" idx="1"/>
          </p:nvPr>
        </p:nvSpPr>
        <p:spPr>
          <a:xfrm>
            <a:off x="568625" y="879025"/>
            <a:ext cx="8074800" cy="37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rPr>
              <a:t>Let’s explore those same questions through the lens RH’s brand:</a:t>
            </a:r>
            <a:br>
              <a:rPr lang="en" b="1">
                <a:solidFill>
                  <a:srgbClr val="FF9254"/>
                </a:solidFill>
              </a:rPr>
            </a:br>
            <a:endParaRPr b="1">
              <a:solidFill>
                <a:srgbClr val="FF9254"/>
              </a:solidFill>
            </a:endParaRPr>
          </a:p>
          <a:p>
            <a:pPr marL="457200" lvl="0" indent="-317500" algn="l" rtl="0">
              <a:spcBef>
                <a:spcPts val="0"/>
              </a:spcBef>
              <a:spcAft>
                <a:spcPts val="0"/>
              </a:spcAft>
              <a:buClr>
                <a:srgbClr val="434343"/>
              </a:buClr>
              <a:buSzPts val="1400"/>
              <a:buFont typeface="Proxima Nova"/>
              <a:buChar char="●"/>
            </a:pPr>
            <a:r>
              <a:rPr lang="en" sz="1400"/>
              <a:t>How well does RH’s branded Twitter account stand out?</a:t>
            </a:r>
            <a:br>
              <a:rPr lang="en" sz="1400"/>
            </a:br>
            <a:endParaRPr sz="1400"/>
          </a:p>
          <a:p>
            <a:pPr marL="457200" lvl="0" indent="-317500" algn="l" rtl="0">
              <a:spcBef>
                <a:spcPts val="0"/>
              </a:spcBef>
              <a:spcAft>
                <a:spcPts val="0"/>
              </a:spcAft>
              <a:buClr>
                <a:schemeClr val="dk1"/>
              </a:buClr>
              <a:buSzPts val="1400"/>
              <a:buFont typeface="Arial"/>
              <a:buChar char="●"/>
            </a:pPr>
            <a:r>
              <a:rPr lang="en" sz="1400"/>
              <a:t>How did RH’s decisions impact the (inferred) sentiment of their user base?</a:t>
            </a:r>
            <a:br>
              <a:rPr lang="en" sz="1400"/>
            </a:br>
            <a:endParaRPr sz="1400"/>
          </a:p>
          <a:p>
            <a:pPr marL="457200" lvl="0" indent="-317500" algn="l" rtl="0">
              <a:spcBef>
                <a:spcPts val="0"/>
              </a:spcBef>
              <a:spcAft>
                <a:spcPts val="0"/>
              </a:spcAft>
              <a:buClr>
                <a:schemeClr val="dk1"/>
              </a:buClr>
              <a:buSzPts val="1400"/>
              <a:buFont typeface="Arial"/>
              <a:buChar char="●"/>
            </a:pPr>
            <a:r>
              <a:rPr lang="en" sz="1400"/>
              <a:t>How can we make sense of r/WallStreetBets reddit data as it pertains to the RH brand?</a:t>
            </a:r>
            <a:endParaRPr sz="1400"/>
          </a:p>
        </p:txBody>
      </p:sp>
      <p:sp>
        <p:nvSpPr>
          <p:cNvPr id="156" name="Google Shape;156;p21"/>
          <p:cNvSpPr txBox="1">
            <a:spLocks noGrp="1"/>
          </p:cNvSpPr>
          <p:nvPr>
            <p:ph type="sldNum" idx="12"/>
          </p:nvPr>
        </p:nvSpPr>
        <p:spPr>
          <a:xfrm>
            <a:off x="7462823" y="4657286"/>
            <a:ext cx="1537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Case Study  </a:t>
            </a:r>
            <a:r>
              <a:rPr lang="en">
                <a:solidFill>
                  <a:srgbClr val="FF8F54"/>
                </a:solidFill>
              </a:rPr>
              <a:t>|</a:t>
            </a:r>
            <a:r>
              <a:rPr lang="en"/>
              <a:t>  0</a:t>
            </a:r>
            <a:fld id="{00000000-1234-1234-1234-123412341234}" type="slidenum">
              <a:rPr lang="en"/>
              <a:t>9</a:t>
            </a:fld>
            <a:endParaRPr/>
          </a:p>
        </p:txBody>
      </p:sp>
      <p:sp>
        <p:nvSpPr>
          <p:cNvPr id="157" name="Google Shape;157;p21"/>
          <p:cNvSpPr txBox="1">
            <a:spLocks noGrp="1"/>
          </p:cNvSpPr>
          <p:nvPr>
            <p:ph type="title"/>
          </p:nvPr>
        </p:nvSpPr>
        <p:spPr>
          <a:xfrm>
            <a:off x="622725" y="213825"/>
            <a:ext cx="8143200" cy="6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8F54"/>
                </a:solidFill>
              </a:rPr>
              <a:t>Robinhood (RH) as a Case Study</a:t>
            </a:r>
            <a:endParaRPr b="0">
              <a:solidFill>
                <a:srgbClr val="FF8F5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3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300"/>
                                        <p:tgtEl>
                                          <p:spTgt spid="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
                                            <p:txEl>
                                              <p:pRg st="2" end="2"/>
                                            </p:txEl>
                                          </p:spTgt>
                                        </p:tgtEl>
                                        <p:attrNameLst>
                                          <p:attrName>style.visibility</p:attrName>
                                        </p:attrNameLst>
                                      </p:cBhvr>
                                      <p:to>
                                        <p:strVal val="visible"/>
                                      </p:to>
                                    </p:set>
                                    <p:animEffect transition="in" filter="fade">
                                      <p:cBhvr>
                                        <p:cTn id="17" dur="300"/>
                                        <p:tgtEl>
                                          <p:spTgt spid="1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5">
                                            <p:txEl>
                                              <p:pRg st="3" end="3"/>
                                            </p:txEl>
                                          </p:spTgt>
                                        </p:tgtEl>
                                        <p:attrNameLst>
                                          <p:attrName>style.visibility</p:attrName>
                                        </p:attrNameLst>
                                      </p:cBhvr>
                                      <p:to>
                                        <p:strVal val="visible"/>
                                      </p:to>
                                    </p:set>
                                    <p:animEffect transition="in" filter="fade">
                                      <p:cBhvr>
                                        <p:cTn id="22" dur="300"/>
                                        <p:tgtEl>
                                          <p:spTgt spid="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culp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3794</Words>
  <Application>Microsoft Office PowerPoint</Application>
  <PresentationFormat>On-screen Show (16:9)</PresentationFormat>
  <Paragraphs>317</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Proxima Nova</vt:lpstr>
      <vt:lpstr>Arial</vt:lpstr>
      <vt:lpstr>Montserrat</vt:lpstr>
      <vt:lpstr>Sculpt</vt:lpstr>
      <vt:lpstr>The Data-Driven Communicator:</vt:lpstr>
      <vt:lpstr>$105+ Billion</vt:lpstr>
      <vt:lpstr>When you hear the words ‘raw data’ what image comes to your mind?</vt:lpstr>
      <vt:lpstr>How much data do we generate every day?</vt:lpstr>
      <vt:lpstr>Who is this lightning talk for?</vt:lpstr>
      <vt:lpstr>“Robinhood’s mission is to democratize finance for all. We believe that everyone should have access to the financial markets, so we’ve built Robinhood from the ground up to make investing friendly, approachable, and understandable for newcomers and experts alike.”</vt:lpstr>
      <vt:lpstr>r/WallStreetBets + $GME + Robinhood</vt:lpstr>
      <vt:lpstr>r/WallStreetBets + $GME + Robinhood</vt:lpstr>
      <vt:lpstr>Robinhood (RH) as a Case Study</vt:lpstr>
      <vt:lpstr>PowerPoint Presentation</vt:lpstr>
      <vt:lpstr>PowerPoint Presentation</vt:lpstr>
      <vt:lpstr>Brand Voice Differentiation  |  Approach</vt:lpstr>
      <vt:lpstr>Brand Voice Differentiation  |  Competitive Set</vt:lpstr>
      <vt:lpstr>A Note on Correlation</vt:lpstr>
      <vt:lpstr>Brand Voice Differentiation  |  Term Frequency &amp; Correlation Tests</vt:lpstr>
      <vt:lpstr>Brand Voice Differentiation  |  Term Frequency &amp; Correlation Tests</vt:lpstr>
      <vt:lpstr>Brand Voice Differentiation  |  Correlogram (Comparing Our CompSet)</vt:lpstr>
      <vt:lpstr>Brand Voice Differentiation  |  So What?</vt:lpstr>
      <vt:lpstr>PowerPoint Presentation</vt:lpstr>
      <vt:lpstr>Sentiment in r/WallStreetBets</vt:lpstr>
      <vt:lpstr>Sentiment Analysis  |  Approach</vt:lpstr>
      <vt:lpstr>Sentiment Analysis  |  An Example</vt:lpstr>
      <vt:lpstr>Tracking Sentiment Over Time</vt:lpstr>
      <vt:lpstr>Term Frequency + Sentiment Contributions</vt:lpstr>
      <vt:lpstr>Term Frequency + Sentiment Contributions</vt:lpstr>
      <vt:lpstr>PowerPoint Presentation</vt:lpstr>
      <vt:lpstr>N-gram Analysis &amp; Conversation Mapping  |  Approach</vt:lpstr>
      <vt:lpstr>Term Frequency</vt:lpstr>
      <vt:lpstr>Going Beyond Single Words: N-gram Analysis</vt:lpstr>
      <vt:lpstr>Sentiment Analysis and Conversation Mapping  |  So What?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Data-Driven Communicator:</dc:title>
  <cp:lastModifiedBy>Alexander Rose</cp:lastModifiedBy>
  <cp:revision>1</cp:revision>
  <dcterms:modified xsi:type="dcterms:W3CDTF">2021-04-01T15:58:33Z</dcterms:modified>
</cp:coreProperties>
</file>